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5"/>
  </p:notesMasterIdLst>
  <p:handoutMasterIdLst>
    <p:handoutMasterId r:id="rId26"/>
  </p:handoutMasterIdLst>
  <p:sldIdLst>
    <p:sldId id="1291" r:id="rId6"/>
    <p:sldId id="1330" r:id="rId7"/>
    <p:sldId id="1343" r:id="rId8"/>
    <p:sldId id="1349" r:id="rId9"/>
    <p:sldId id="1342" r:id="rId10"/>
    <p:sldId id="1301" r:id="rId11"/>
    <p:sldId id="1338" r:id="rId12"/>
    <p:sldId id="1348" r:id="rId13"/>
    <p:sldId id="1346" r:id="rId14"/>
    <p:sldId id="1345" r:id="rId15"/>
    <p:sldId id="1332" r:id="rId16"/>
    <p:sldId id="1295" r:id="rId17"/>
    <p:sldId id="1347" r:id="rId18"/>
    <p:sldId id="1313" r:id="rId19"/>
    <p:sldId id="1309" r:id="rId20"/>
    <p:sldId id="1333" r:id="rId21"/>
    <p:sldId id="1289" r:id="rId22"/>
    <p:sldId id="1290" r:id="rId23"/>
    <p:sldId id="1184" r:id="rId24"/>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30"/>
            <p14:sldId id="1343"/>
            <p14:sldId id="1349"/>
            <p14:sldId id="1342"/>
            <p14:sldId id="1301"/>
            <p14:sldId id="1338"/>
            <p14:sldId id="1348"/>
            <p14:sldId id="1346"/>
            <p14:sldId id="1345"/>
            <p14:sldId id="1332"/>
            <p14:sldId id="1295"/>
            <p14:sldId id="1347"/>
            <p14:sldId id="1313"/>
            <p14:sldId id="1309"/>
            <p14:sldId id="1333"/>
            <p14:sldId id="1289"/>
            <p14:sldId id="129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505050"/>
    <a:srgbClr val="969696"/>
    <a:srgbClr val="EB3C00"/>
    <a:srgbClr val="0072C6"/>
    <a:srgbClr val="0088EE"/>
    <a:srgbClr val="2D82FF"/>
    <a:srgbClr val="FFFF99"/>
    <a:srgbClr val="0042AC"/>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88168" autoAdjust="0"/>
  </p:normalViewPr>
  <p:slideViewPr>
    <p:cSldViewPr snapToGrid="0">
      <p:cViewPr varScale="1">
        <p:scale>
          <a:sx n="107" d="100"/>
          <a:sy n="107" d="100"/>
        </p:scale>
        <p:origin x="642" y="90"/>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5/12/2015</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5/12/2015</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5/12/2015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5/12/2015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19</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5/12/2015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3291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5/12/2015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0949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5/12/2015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3353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5/12/2015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48729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5/12/2015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5/12/2015</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5/12/2015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5/12/2015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3" name="TextBox 2"/>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1"/>
                </a:solidFill>
              </a:rPr>
              <a:t>”</a:t>
            </a:r>
            <a:r>
              <a:rPr lang="fi-FI" sz="1600" i="1" spc="-70" dirty="0" err="1" smtClean="0">
                <a:solidFill>
                  <a:schemeClr val="tx1"/>
                </a:solidFill>
              </a:rPr>
              <a:t>Sharing</a:t>
            </a:r>
            <a:r>
              <a:rPr lang="fi-FI" sz="1600" i="1" spc="-70" baseline="0" dirty="0" smtClean="0">
                <a:solidFill>
                  <a:schemeClr val="tx1"/>
                </a:solidFill>
              </a:rPr>
              <a:t> is </a:t>
            </a:r>
            <a:r>
              <a:rPr lang="fi-FI" sz="1600" i="1" spc="-70" baseline="0" dirty="0" err="1" smtClean="0">
                <a:solidFill>
                  <a:schemeClr val="tx1"/>
                </a:solidFill>
              </a:rPr>
              <a:t>caring</a:t>
            </a:r>
            <a:r>
              <a:rPr lang="fi-FI" sz="1600" i="1" spc="-70" dirty="0" smtClean="0">
                <a:solidFill>
                  <a:schemeClr val="tx1"/>
                </a:solidFill>
              </a:rPr>
              <a:t>”</a:t>
            </a:r>
            <a:endParaRPr lang="en-US" sz="1600" i="1" spc="-70" dirty="0" smtClean="0">
              <a:solidFill>
                <a:schemeClr val="tx1"/>
              </a:solidFill>
            </a:endParaRPr>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53148471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2.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3" r:id="rId30"/>
    <p:sldLayoutId id="2147484284" r:id="rId31"/>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OfficeDev/PnP-Provisioning-Schema"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aka.ms/OfficeDevPnPGuidance" TargetMode="External"/><Relationship Id="rId2" Type="http://schemas.openxmlformats.org/officeDocument/2006/relationships/image" Target="../media/image11.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hyperlink" Target="http://aka.ms/OfficeDevPnPMSDN"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twitter.com/erwinvanhunen" TargetMode="External"/><Relationship Id="rId13" Type="http://schemas.openxmlformats.org/officeDocument/2006/relationships/hyperlink" Target="http://www.booden.net/" TargetMode="External"/><Relationship Id="rId3" Type="http://schemas.openxmlformats.org/officeDocument/2006/relationships/image" Target="../media/image13.jpeg"/><Relationship Id="rId7" Type="http://schemas.openxmlformats.org/officeDocument/2006/relationships/hyperlink" Target="https://twitter.com/skaggej" TargetMode="External"/><Relationship Id="rId12" Type="http://schemas.openxmlformats.org/officeDocument/2006/relationships/hyperlink" Target="https://twitter.com/RadiAtanassov" TargetMode="External"/><Relationship Id="rId2" Type="http://schemas.openxmlformats.org/officeDocument/2006/relationships/notesSlide" Target="../notesSlides/notesSlide4.xml"/><Relationship Id="rId16" Type="http://schemas.openxmlformats.org/officeDocument/2006/relationships/hyperlink" Target="https://twitter.com/toddbaginski" TargetMode="External"/><Relationship Id="rId1" Type="http://schemas.openxmlformats.org/officeDocument/2006/relationships/slideLayout" Target="../slideLayouts/slideLayout11.xml"/><Relationship Id="rId6" Type="http://schemas.openxmlformats.org/officeDocument/2006/relationships/hyperlink" Target="http://www.catapultsystems.com/" TargetMode="External"/><Relationship Id="rId11" Type="http://schemas.openxmlformats.org/officeDocument/2006/relationships/hyperlink" Target="https://twitter.com/paulschaeflein" TargetMode="External"/><Relationship Id="rId5" Type="http://schemas.openxmlformats.org/officeDocument/2006/relationships/hyperlink" Target="https://twitter.com/camiloborges" TargetMode="External"/><Relationship Id="rId15" Type="http://schemas.openxmlformats.org/officeDocument/2006/relationships/hyperlink" Target="https://twitter.com/StfBauer" TargetMode="External"/><Relationship Id="rId10" Type="http://schemas.openxmlformats.org/officeDocument/2006/relationships/hyperlink" Target="https://twitter.com/pbjorklund" TargetMode="External"/><Relationship Id="rId4" Type="http://schemas.openxmlformats.org/officeDocument/2006/relationships/hyperlink" Target="https://twitter.com/AkhileshN" TargetMode="External"/><Relationship Id="rId9" Type="http://schemas.openxmlformats.org/officeDocument/2006/relationships/hyperlink" Target="https://twitter.com/speheather" TargetMode="External"/><Relationship Id="rId14" Type="http://schemas.openxmlformats.org/officeDocument/2006/relationships/hyperlink" Target="https://twitter.com/sgryphon"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twitter.com/MartinHatch" TargetMode="External"/><Relationship Id="rId13" Type="http://schemas.openxmlformats.org/officeDocument/2006/relationships/hyperlink" Target="https://twitter.com/vverbeek87" TargetMode="External"/><Relationship Id="rId3" Type="http://schemas.openxmlformats.org/officeDocument/2006/relationships/image" Target="../media/image13.jpeg"/><Relationship Id="rId7" Type="http://schemas.openxmlformats.org/officeDocument/2006/relationships/hyperlink" Target="https://www.martinhatch.com/" TargetMode="External"/><Relationship Id="rId12" Type="http://schemas.openxmlformats.org/officeDocument/2006/relationships/hyperlink" Target="https://twitter.com/tsc_sutor"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twitter.com/mbakirov" TargetMode="External"/><Relationship Id="rId11" Type="http://schemas.openxmlformats.org/officeDocument/2006/relationships/hyperlink" Target="http://sutor.ws/" TargetMode="External"/><Relationship Id="rId5" Type="http://schemas.openxmlformats.org/officeDocument/2006/relationships/hyperlink" Target="https://twitter.com/kendomen" TargetMode="External"/><Relationship Id="rId10" Type="http://schemas.openxmlformats.org/officeDocument/2006/relationships/hyperlink" Target="https://twitter/paolopia" TargetMode="External"/><Relationship Id="rId4" Type="http://schemas.openxmlformats.org/officeDocument/2006/relationships/hyperlink" Target="https://twitter.com/ivagunin" TargetMode="External"/><Relationship Id="rId9" Type="http://schemas.openxmlformats.org/officeDocument/2006/relationships/hyperlink" Target="https://twitter.com/NanddeepNacha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em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hyperlink" Target="http://channel9.msdn.com/events/Ignite/2015/BRK4125" TargetMode="External"/><Relationship Id="rId2" Type="http://schemas.openxmlformats.org/officeDocument/2006/relationships/hyperlink" Target="http://channel9.msdn.com/events/Ignite/2015/BRK4111" TargetMode="External"/><Relationship Id="rId1" Type="http://schemas.openxmlformats.org/officeDocument/2006/relationships/slideLayout" Target="../slideLayouts/slideLayout8.xml"/><Relationship Id="rId5" Type="http://schemas.openxmlformats.org/officeDocument/2006/relationships/image" Target="../media/image10.jpeg"/><Relationship Id="rId4" Type="http://schemas.openxmlformats.org/officeDocument/2006/relationships/hyperlink" Target="http://channel9.msdn.com/events/Ignite/2015/BRK316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OfficeDev/PnP/tree/master/Samples/Core.ListRatingSettings" TargetMode="External"/><Relationship Id="rId2" Type="http://schemas.openxmlformats.org/officeDocument/2006/relationships/hyperlink" Target="https://github.com/OfficeDev/PnP/tree/master/Samples/Branding.InjectResponsiveCSS" TargetMode="External"/><Relationship Id="rId1" Type="http://schemas.openxmlformats.org/officeDocument/2006/relationships/slideLayout" Target="../slideLayouts/slideLayout8.xml"/><Relationship Id="rId5" Type="http://schemas.openxmlformats.org/officeDocument/2006/relationships/hyperlink" Target="https://github.com/OfficeDev/PnP/tree/master/Samples/BusinessApps.ChatRoom" TargetMode="External"/><Relationship Id="rId4" Type="http://schemas.openxmlformats.org/officeDocument/2006/relationships/hyperlink" Target="https://github.com/OfficeDev/PnP/tree/master/Samples/Branding.JSLink"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fficeDev/PnP/tree/master/Samples/Excel.TableBindingFormatting" TargetMode="External"/><Relationship Id="rId2" Type="http://schemas.openxmlformats.org/officeDocument/2006/relationships/hyperlink" Target="https://github.com/OfficeDev/PnP/tree/master/Samples/Provisioning.WorkflowTemplate" TargetMode="External"/><Relationship Id="rId1" Type="http://schemas.openxmlformats.org/officeDocument/2006/relationships/slideLayout" Target="../slideLayouts/slideLayout8.xml"/><Relationship Id="rId5" Type="http://schemas.openxmlformats.org/officeDocument/2006/relationships/hyperlink" Target="https://github.com/OfficeDev/PnP/tree/master/Solutions/Provisioning.Framework.Cloud.Async" TargetMode="External"/><Relationship Id="rId4" Type="http://schemas.openxmlformats.org/officeDocument/2006/relationships/hyperlink" Target="https://github.com/OfficeDev/PnP/tree/master/Samples/Outlook.UpsPackageTracker"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OfficeDev/PnP-Provisioning-Schema"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Call – </a:t>
            </a:r>
            <a:r>
              <a:rPr lang="en-US" dirty="0" smtClean="0"/>
              <a:t>May 2015</a:t>
            </a:r>
            <a:endParaRPr lang="en-US" dirty="0"/>
          </a:p>
        </p:txBody>
      </p:sp>
      <p:sp>
        <p:nvSpPr>
          <p:cNvPr id="6" name="Text Placeholder 5"/>
          <p:cNvSpPr>
            <a:spLocks noGrp="1"/>
          </p:cNvSpPr>
          <p:nvPr>
            <p:ph type="body" sz="quarter" idx="12"/>
          </p:nvPr>
        </p:nvSpPr>
        <p:spPr/>
        <p:txBody>
          <a:bodyPr/>
          <a:lstStyle/>
          <a:p>
            <a:r>
              <a:rPr lang="en-US" dirty="0" smtClean="0"/>
              <a:t>PnP Core Team</a:t>
            </a:r>
            <a:endParaRPr lang="en-US" dirty="0"/>
          </a:p>
        </p:txBody>
      </p:sp>
      <p:sp>
        <p:nvSpPr>
          <p:cNvPr id="4" name="TextBox 3"/>
          <p:cNvSpPr txBox="1"/>
          <p:nvPr/>
        </p:nvSpPr>
        <p:spPr>
          <a:xfrm>
            <a:off x="0" y="0"/>
            <a:ext cx="7207248" cy="1628213"/>
          </a:xfrm>
          <a:prstGeom prst="rect">
            <a:avLst/>
          </a:prstGeom>
          <a:noFill/>
        </p:spPr>
        <p:txBody>
          <a:bodyPr wrap="square" lIns="179114" tIns="143293" rIns="179114" bIns="143293" rtlCol="0">
            <a:spAutoFit/>
          </a:bodyPr>
          <a:lstStyle/>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OfficeDevPnPYammer</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OfficeDevPnPGuidance</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OfficeDevPnPVideos</a:t>
            </a:r>
            <a:endParaRPr lang="en-US" sz="2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May release - schema updates</a:t>
            </a:r>
            <a:endParaRPr lang="en-GB" dirty="0"/>
          </a:p>
        </p:txBody>
      </p:sp>
      <p:sp>
        <p:nvSpPr>
          <p:cNvPr id="3" name="Text Placeholder 2"/>
          <p:cNvSpPr>
            <a:spLocks noGrp="1"/>
          </p:cNvSpPr>
          <p:nvPr>
            <p:ph type="body" sz="quarter" idx="10"/>
          </p:nvPr>
        </p:nvSpPr>
        <p:spPr/>
        <p:txBody>
          <a:bodyPr/>
          <a:lstStyle/>
          <a:p>
            <a:r>
              <a:rPr lang="fi-FI" sz="3600" dirty="0" smtClean="0"/>
              <a:t>Repository </a:t>
            </a:r>
            <a:r>
              <a:rPr lang="fi-FI" sz="3600" dirty="0"/>
              <a:t>at </a:t>
            </a:r>
            <a:r>
              <a:rPr lang="fi-FI" sz="3600" dirty="0">
                <a:hlinkClick r:id="rId2"/>
              </a:rPr>
              <a:t>https://</a:t>
            </a:r>
            <a:r>
              <a:rPr lang="fi-FI" sz="3600" dirty="0" smtClean="0">
                <a:hlinkClick r:id="rId2"/>
              </a:rPr>
              <a:t>github.com/OfficeDev/PnP-Provisioning-Schema</a:t>
            </a:r>
            <a:r>
              <a:rPr lang="fi-FI" sz="3600" dirty="0" smtClean="0"/>
              <a:t> </a:t>
            </a:r>
          </a:p>
          <a:p>
            <a:r>
              <a:rPr lang="fi-FI" sz="3600" dirty="0" smtClean="0"/>
              <a:t>Objective is to standardize provisioning schema</a:t>
            </a:r>
          </a:p>
          <a:p>
            <a:r>
              <a:rPr lang="fi-FI" sz="3600" dirty="0" smtClean="0"/>
              <a:t>Site provisioning framework will have adapter model for this standardized xml</a:t>
            </a:r>
          </a:p>
          <a:p>
            <a:pPr lvl="1"/>
            <a:r>
              <a:rPr lang="fi-FI" sz="2000" dirty="0" smtClean="0"/>
              <a:t>Currently 95% there, but small adjsutments to be still applied either on the engine and schema side to fully align the efforts</a:t>
            </a:r>
            <a:endParaRPr lang="en-GB" sz="2000" dirty="0"/>
          </a:p>
        </p:txBody>
      </p:sp>
    </p:spTree>
    <p:extLst>
      <p:ext uri="{BB962C8B-B14F-4D97-AF65-F5344CB8AC3E}">
        <p14:creationId xmlns:p14="http://schemas.microsoft.com/office/powerpoint/2010/main" val="279273697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42228" y="1253030"/>
            <a:ext cx="4495950" cy="2411682"/>
          </a:xfrm>
          <a:prstGeom prst="rect">
            <a:avLst/>
          </a:prstGeom>
          <a:ln>
            <a:solidFill>
              <a:schemeClr val="bg1">
                <a:lumMod val="85000"/>
              </a:schemeClr>
            </a:solidFill>
          </a:ln>
        </p:spPr>
      </p:pic>
      <p:sp>
        <p:nvSpPr>
          <p:cNvPr id="2" name="Title 1"/>
          <p:cNvSpPr>
            <a:spLocks noGrp="1"/>
          </p:cNvSpPr>
          <p:nvPr>
            <p:ph type="title"/>
          </p:nvPr>
        </p:nvSpPr>
        <p:spPr/>
        <p:txBody>
          <a:bodyPr/>
          <a:lstStyle/>
          <a:p>
            <a:r>
              <a:rPr lang="en-US" dirty="0" smtClean="0"/>
              <a:t>May release - guidance updates</a:t>
            </a:r>
            <a:endParaRPr lang="en-GB" dirty="0"/>
          </a:p>
        </p:txBody>
      </p:sp>
      <p:sp>
        <p:nvSpPr>
          <p:cNvPr id="3" name="Text Placeholder 2"/>
          <p:cNvSpPr>
            <a:spLocks noGrp="1"/>
          </p:cNvSpPr>
          <p:nvPr>
            <p:ph type="body" sz="quarter" idx="10"/>
          </p:nvPr>
        </p:nvSpPr>
        <p:spPr>
          <a:xfrm>
            <a:off x="519111" y="1259537"/>
            <a:ext cx="7127783" cy="4371110"/>
          </a:xfrm>
        </p:spPr>
        <p:txBody>
          <a:bodyPr/>
          <a:lstStyle/>
          <a:p>
            <a:r>
              <a:rPr lang="fi-FI" sz="2800" dirty="0" smtClean="0"/>
              <a:t>Constant updates based on MSDN articles</a:t>
            </a:r>
          </a:p>
          <a:p>
            <a:r>
              <a:rPr lang="fi-FI" sz="2800" dirty="0" smtClean="0"/>
              <a:t>New recipes articles gradually being added</a:t>
            </a:r>
          </a:p>
          <a:p>
            <a:pPr lvl="1"/>
            <a:r>
              <a:rPr lang="fi-FI" sz="1600" dirty="0" smtClean="0"/>
              <a:t>Articles as transformation recipes based on the PnP samples and guidance</a:t>
            </a:r>
          </a:p>
          <a:p>
            <a:pPr lvl="2"/>
            <a:r>
              <a:rPr lang="fi-FI" sz="1600" dirty="0"/>
              <a:t>Injecting JavaScript into SharePoint the safe way</a:t>
            </a:r>
          </a:p>
          <a:p>
            <a:pPr lvl="2"/>
            <a:r>
              <a:rPr lang="fi-FI" sz="1600" dirty="0"/>
              <a:t>Query SharePoint change log with ChangeQuery and ChangeToken</a:t>
            </a:r>
          </a:p>
          <a:p>
            <a:pPr lvl="2"/>
            <a:r>
              <a:rPr lang="fi-FI" sz="1600" dirty="0"/>
              <a:t>Transform farm solutions to the SharePoint app </a:t>
            </a:r>
            <a:r>
              <a:rPr lang="fi-FI" sz="1600" dirty="0" smtClean="0"/>
              <a:t>model</a:t>
            </a:r>
          </a:p>
          <a:p>
            <a:pPr lvl="1"/>
            <a:r>
              <a:rPr lang="fi-FI" sz="1600" dirty="0" smtClean="0"/>
              <a:t>Authored based on the PnP team input by Todd Baginski</a:t>
            </a:r>
          </a:p>
          <a:p>
            <a:pPr lvl="2"/>
            <a:r>
              <a:rPr lang="fi-FI" sz="1600" dirty="0" smtClean="0"/>
              <a:t>App </a:t>
            </a:r>
            <a:r>
              <a:rPr lang="fi-FI" sz="1600" dirty="0"/>
              <a:t>model recipe - Custom field type</a:t>
            </a:r>
          </a:p>
          <a:p>
            <a:pPr lvl="2"/>
            <a:r>
              <a:rPr lang="fi-FI" sz="1600" dirty="0"/>
              <a:t>App model recipe - Remote Timer Jobs</a:t>
            </a:r>
          </a:p>
          <a:p>
            <a:pPr lvl="2"/>
            <a:r>
              <a:rPr lang="fi-FI" sz="1600" dirty="0"/>
              <a:t>App model recipe - Site Columns and Content Types</a:t>
            </a:r>
          </a:p>
          <a:p>
            <a:pPr lvl="2"/>
            <a:r>
              <a:rPr lang="fi-FI" sz="1600" dirty="0"/>
              <a:t>App model recipe - Site Provisioning</a:t>
            </a:r>
          </a:p>
          <a:p>
            <a:pPr lvl="2"/>
            <a:r>
              <a:rPr lang="fi-FI" sz="1600" dirty="0"/>
              <a:t>App model recipe - </a:t>
            </a:r>
            <a:r>
              <a:rPr lang="fi-FI" sz="1600" dirty="0" smtClean="0"/>
              <a:t>Themes</a:t>
            </a:r>
            <a:endParaRPr lang="fi-FI" sz="2800" dirty="0" smtClean="0"/>
          </a:p>
          <a:p>
            <a:r>
              <a:rPr lang="fi-FI" sz="2800" dirty="0" smtClean="0"/>
              <a:t>Guidance – </a:t>
            </a:r>
            <a:r>
              <a:rPr lang="fi-FI" sz="2800" dirty="0" smtClean="0">
                <a:hlinkClick r:id="rId3"/>
              </a:rPr>
              <a:t>http://aka.ms/OfficeDevPnPGuidance</a:t>
            </a:r>
            <a:endParaRPr lang="fi-FI" sz="2800" dirty="0" smtClean="0"/>
          </a:p>
          <a:p>
            <a:r>
              <a:rPr lang="fi-FI" sz="2800" dirty="0" smtClean="0"/>
              <a:t>MSDN– </a:t>
            </a:r>
            <a:r>
              <a:rPr lang="fi-FI" sz="2800" dirty="0">
                <a:hlinkClick r:id="rId4"/>
              </a:rPr>
              <a:t>http://</a:t>
            </a:r>
            <a:r>
              <a:rPr lang="fi-FI" sz="2800" dirty="0" smtClean="0">
                <a:hlinkClick r:id="rId4"/>
              </a:rPr>
              <a:t>aka.ms/OfficeDevPnPMSDN</a:t>
            </a:r>
            <a:r>
              <a:rPr lang="fi-FI" sz="2800" dirty="0" smtClean="0"/>
              <a:t> </a:t>
            </a:r>
            <a:endParaRPr lang="en-US" sz="900" dirty="0"/>
          </a:p>
          <a:p>
            <a:endParaRPr lang="en-US" sz="1400" dirty="0"/>
          </a:p>
        </p:txBody>
      </p:sp>
      <p:pic>
        <p:nvPicPr>
          <p:cNvPr id="5" name="Picture 4"/>
          <p:cNvPicPr>
            <a:picLocks noChangeAspect="1"/>
          </p:cNvPicPr>
          <p:nvPr/>
        </p:nvPicPr>
        <p:blipFill>
          <a:blip r:embed="rId5"/>
          <a:stretch>
            <a:fillRect/>
          </a:stretch>
        </p:blipFill>
        <p:spPr>
          <a:xfrm>
            <a:off x="7918394" y="3469944"/>
            <a:ext cx="3313311" cy="2348965"/>
          </a:xfrm>
          <a:prstGeom prst="rect">
            <a:avLst/>
          </a:prstGeom>
          <a:ln>
            <a:solidFill>
              <a:schemeClr val="bg1">
                <a:lumMod val="85000"/>
              </a:schemeClr>
            </a:solidFill>
          </a:ln>
        </p:spPr>
      </p:pic>
    </p:spTree>
    <p:extLst>
      <p:ext uri="{BB962C8B-B14F-4D97-AF65-F5344CB8AC3E}">
        <p14:creationId xmlns:p14="http://schemas.microsoft.com/office/powerpoint/2010/main" val="19982213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1962" y="1447800"/>
            <a:ext cx="2426863" cy="4181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mtClean="0"/>
              <a:t>Thank you for your assistance!</a:t>
            </a:r>
            <a:endParaRPr lang="en-US" dirty="0"/>
          </a:p>
        </p:txBody>
      </p:sp>
      <p:sp>
        <p:nvSpPr>
          <p:cNvPr id="5" name="Text Placeholder 4"/>
          <p:cNvSpPr>
            <a:spLocks noGrp="1"/>
          </p:cNvSpPr>
          <p:nvPr>
            <p:ph type="body" sz="quarter" idx="10"/>
          </p:nvPr>
        </p:nvSpPr>
        <p:spPr>
          <a:xfrm>
            <a:off x="520700" y="1447800"/>
            <a:ext cx="4929841" cy="4425827"/>
          </a:xfrm>
        </p:spPr>
        <p:txBody>
          <a:bodyPr/>
          <a:lstStyle/>
          <a:p>
            <a:r>
              <a:rPr lang="nl-BE" sz="2400" dirty="0" err="1"/>
              <a:t>Akhilesh</a:t>
            </a:r>
            <a:r>
              <a:rPr lang="nl-BE" sz="2400" dirty="0"/>
              <a:t> </a:t>
            </a:r>
            <a:r>
              <a:rPr lang="nl-BE" sz="2400" dirty="0" err="1" smtClean="0"/>
              <a:t>Nirapure</a:t>
            </a:r>
            <a:r>
              <a:rPr lang="nl-BE" sz="2400" dirty="0" smtClean="0"/>
              <a:t> </a:t>
            </a:r>
            <a:r>
              <a:rPr lang="nl-BE" sz="2400" dirty="0"/>
              <a:t>(Rapid </a:t>
            </a:r>
            <a:r>
              <a:rPr lang="nl-BE" sz="2400" dirty="0" err="1"/>
              <a:t>Circle</a:t>
            </a:r>
            <a:r>
              <a:rPr lang="nl-BE" sz="2400" dirty="0"/>
              <a:t>) - </a:t>
            </a:r>
            <a:r>
              <a:rPr lang="nl-BE" sz="2400" dirty="0">
                <a:hlinkClick r:id="rId4"/>
              </a:rPr>
              <a:t>@</a:t>
            </a:r>
            <a:r>
              <a:rPr lang="nl-BE" sz="2400" dirty="0" err="1">
                <a:hlinkClick r:id="rId4"/>
              </a:rPr>
              <a:t>AkhileshN</a:t>
            </a:r>
            <a:r>
              <a:rPr lang="nl-BE" sz="2400" dirty="0"/>
              <a:t> </a:t>
            </a:r>
          </a:p>
          <a:p>
            <a:r>
              <a:rPr lang="nl-BE" sz="2400" dirty="0"/>
              <a:t>Camilo </a:t>
            </a:r>
            <a:r>
              <a:rPr lang="nl-BE" sz="2400" dirty="0" err="1"/>
              <a:t>Borges</a:t>
            </a:r>
            <a:r>
              <a:rPr lang="nl-BE" sz="2400" dirty="0"/>
              <a:t> - </a:t>
            </a:r>
            <a:r>
              <a:rPr lang="nl-BE" sz="2400" dirty="0">
                <a:hlinkClick r:id="rId5"/>
              </a:rPr>
              <a:t>@</a:t>
            </a:r>
            <a:r>
              <a:rPr lang="nl-BE" sz="2400" dirty="0" err="1">
                <a:hlinkClick r:id="rId5"/>
              </a:rPr>
              <a:t>camiloborges</a:t>
            </a:r>
            <a:r>
              <a:rPr lang="nl-BE" sz="2400" dirty="0"/>
              <a:t> </a:t>
            </a:r>
          </a:p>
          <a:p>
            <a:r>
              <a:rPr lang="nl-BE" sz="2400" dirty="0"/>
              <a:t>Eric </a:t>
            </a:r>
            <a:r>
              <a:rPr lang="nl-BE" sz="2400" dirty="0" err="1"/>
              <a:t>Skaggs</a:t>
            </a:r>
            <a:r>
              <a:rPr lang="nl-BE" sz="2400" dirty="0"/>
              <a:t> (</a:t>
            </a:r>
            <a:r>
              <a:rPr lang="nl-BE" sz="2400" dirty="0">
                <a:hlinkClick r:id="rId6"/>
              </a:rPr>
              <a:t>http://www.catapultsystems.com</a:t>
            </a:r>
            <a:r>
              <a:rPr lang="nl-BE" sz="2400" dirty="0"/>
              <a:t>) - </a:t>
            </a:r>
            <a:r>
              <a:rPr lang="nl-BE" sz="2400" dirty="0">
                <a:hlinkClick r:id="rId7"/>
              </a:rPr>
              <a:t>@</a:t>
            </a:r>
            <a:r>
              <a:rPr lang="nl-BE" sz="2400" dirty="0" err="1">
                <a:hlinkClick r:id="rId7"/>
              </a:rPr>
              <a:t>skaggej</a:t>
            </a:r>
            <a:r>
              <a:rPr lang="nl-BE" sz="2400" dirty="0"/>
              <a:t> </a:t>
            </a:r>
          </a:p>
          <a:p>
            <a:r>
              <a:rPr lang="nl-BE" sz="2400" dirty="0"/>
              <a:t>Erwin van Hunen (</a:t>
            </a:r>
            <a:r>
              <a:rPr lang="nl-BE" sz="2400" dirty="0" err="1"/>
              <a:t>Knowit</a:t>
            </a:r>
            <a:r>
              <a:rPr lang="nl-BE" sz="2400" dirty="0"/>
              <a:t> AB) - </a:t>
            </a:r>
            <a:r>
              <a:rPr lang="nl-BE" sz="2400" dirty="0">
                <a:hlinkClick r:id="rId8"/>
              </a:rPr>
              <a:t>@</a:t>
            </a:r>
            <a:r>
              <a:rPr lang="nl-BE" sz="2400" dirty="0" err="1">
                <a:hlinkClick r:id="rId8"/>
              </a:rPr>
              <a:t>erwinvanhunen</a:t>
            </a:r>
            <a:r>
              <a:rPr lang="nl-BE" sz="2400" dirty="0"/>
              <a:t> </a:t>
            </a:r>
          </a:p>
          <a:p>
            <a:r>
              <a:rPr lang="nl-BE" sz="2400" dirty="0"/>
              <a:t>Heather Solomon (SharePoint Experts, Inc) - </a:t>
            </a:r>
            <a:r>
              <a:rPr lang="nl-BE" sz="2400" dirty="0">
                <a:hlinkClick r:id="rId9"/>
              </a:rPr>
              <a:t>@</a:t>
            </a:r>
            <a:r>
              <a:rPr lang="nl-BE" sz="2400" dirty="0" err="1">
                <a:hlinkClick r:id="rId9"/>
              </a:rPr>
              <a:t>speheather</a:t>
            </a:r>
            <a:r>
              <a:rPr lang="nl-BE" sz="2400" dirty="0"/>
              <a:t> </a:t>
            </a:r>
          </a:p>
          <a:p>
            <a:r>
              <a:rPr lang="nl-BE" sz="2400" dirty="0" err="1"/>
              <a:t>Ilker</a:t>
            </a:r>
            <a:r>
              <a:rPr lang="nl-BE" sz="2400" dirty="0"/>
              <a:t> </a:t>
            </a:r>
            <a:r>
              <a:rPr lang="nl-BE" sz="2400" dirty="0" err="1" smtClean="0"/>
              <a:t>Karimanov</a:t>
            </a:r>
            <a:endParaRPr lang="nl-BE" sz="2400" dirty="0"/>
          </a:p>
        </p:txBody>
      </p:sp>
      <p:sp>
        <p:nvSpPr>
          <p:cNvPr id="7" name="Text Placeholder 6"/>
          <p:cNvSpPr>
            <a:spLocks noGrp="1"/>
          </p:cNvSpPr>
          <p:nvPr>
            <p:ph type="body" sz="quarter" idx="11"/>
          </p:nvPr>
        </p:nvSpPr>
        <p:spPr>
          <a:xfrm>
            <a:off x="5553534" y="1447800"/>
            <a:ext cx="4587993" cy="4579715"/>
          </a:xfrm>
        </p:spPr>
        <p:txBody>
          <a:bodyPr/>
          <a:lstStyle/>
          <a:p>
            <a:r>
              <a:rPr lang="nl-BE" sz="2400" dirty="0"/>
              <a:t>Patrik Björklund (</a:t>
            </a:r>
            <a:r>
              <a:rPr lang="nl-BE" sz="2400" dirty="0" err="1"/>
              <a:t>Alloc</a:t>
            </a:r>
            <a:r>
              <a:rPr lang="nl-BE" sz="2400" dirty="0"/>
              <a:t> IT) - </a:t>
            </a:r>
            <a:r>
              <a:rPr lang="nl-BE" sz="2400" dirty="0">
                <a:hlinkClick r:id="rId10"/>
              </a:rPr>
              <a:t>@</a:t>
            </a:r>
            <a:r>
              <a:rPr lang="nl-BE" sz="2400" dirty="0" err="1">
                <a:hlinkClick r:id="rId10"/>
              </a:rPr>
              <a:t>pbjorklund</a:t>
            </a:r>
            <a:r>
              <a:rPr lang="nl-BE" sz="2400" dirty="0"/>
              <a:t> </a:t>
            </a:r>
          </a:p>
          <a:p>
            <a:r>
              <a:rPr lang="nl-BE" sz="2400" dirty="0"/>
              <a:t>Paul Schaeflein - </a:t>
            </a:r>
            <a:r>
              <a:rPr lang="nl-BE" sz="2400" dirty="0">
                <a:hlinkClick r:id="rId11"/>
              </a:rPr>
              <a:t>@</a:t>
            </a:r>
            <a:r>
              <a:rPr lang="nl-BE" sz="2400" dirty="0" err="1">
                <a:hlinkClick r:id="rId11"/>
              </a:rPr>
              <a:t>paulschaeflein</a:t>
            </a:r>
            <a:r>
              <a:rPr lang="nl-BE" sz="2400" dirty="0"/>
              <a:t> </a:t>
            </a:r>
          </a:p>
          <a:p>
            <a:r>
              <a:rPr lang="nl-BE" sz="2400" dirty="0"/>
              <a:t>Radi Atanassov (</a:t>
            </a:r>
            <a:r>
              <a:rPr lang="nl-BE" sz="2400" dirty="0" err="1"/>
              <a:t>OneBit</a:t>
            </a:r>
            <a:r>
              <a:rPr lang="nl-BE" sz="2400" dirty="0"/>
              <a:t> Software) - </a:t>
            </a:r>
            <a:r>
              <a:rPr lang="nl-BE" sz="2400" dirty="0">
                <a:hlinkClick r:id="rId12"/>
              </a:rPr>
              <a:t>@</a:t>
            </a:r>
            <a:r>
              <a:rPr lang="nl-BE" sz="2400" dirty="0" err="1">
                <a:hlinkClick r:id="rId12"/>
              </a:rPr>
              <a:t>RadiAtanassov</a:t>
            </a:r>
            <a:r>
              <a:rPr lang="nl-BE" sz="2400" dirty="0"/>
              <a:t> </a:t>
            </a:r>
          </a:p>
          <a:p>
            <a:r>
              <a:rPr lang="nl-BE" sz="2400" dirty="0"/>
              <a:t>Ronald </a:t>
            </a:r>
            <a:r>
              <a:rPr lang="nl-BE" sz="2400" dirty="0" err="1"/>
              <a:t>Booden</a:t>
            </a:r>
            <a:r>
              <a:rPr lang="nl-BE" sz="2400" dirty="0"/>
              <a:t> (</a:t>
            </a:r>
            <a:r>
              <a:rPr lang="nl-BE" sz="2400" dirty="0">
                <a:hlinkClick r:id="rId13"/>
              </a:rPr>
              <a:t>www.booden.net</a:t>
            </a:r>
            <a:r>
              <a:rPr lang="nl-BE" sz="2400" dirty="0"/>
              <a:t>)</a:t>
            </a:r>
          </a:p>
          <a:p>
            <a:r>
              <a:rPr lang="nl-BE" sz="2400" dirty="0" err="1"/>
              <a:t>Sly</a:t>
            </a:r>
            <a:r>
              <a:rPr lang="nl-BE" sz="2400" dirty="0"/>
              <a:t> </a:t>
            </a:r>
            <a:r>
              <a:rPr lang="nl-BE" sz="2400" dirty="0" err="1"/>
              <a:t>Gryphon</a:t>
            </a:r>
            <a:r>
              <a:rPr lang="nl-BE" sz="2400" dirty="0"/>
              <a:t> (</a:t>
            </a:r>
            <a:r>
              <a:rPr lang="nl-BE" sz="2400" dirty="0" err="1"/>
              <a:t>Readify</a:t>
            </a:r>
            <a:r>
              <a:rPr lang="nl-BE" sz="2400" dirty="0"/>
              <a:t>) - </a:t>
            </a:r>
            <a:r>
              <a:rPr lang="nl-BE" sz="2400" dirty="0">
                <a:hlinkClick r:id="rId14"/>
              </a:rPr>
              <a:t>@</a:t>
            </a:r>
            <a:r>
              <a:rPr lang="nl-BE" sz="2400" dirty="0" err="1">
                <a:hlinkClick r:id="rId14"/>
              </a:rPr>
              <a:t>sgryphon</a:t>
            </a:r>
            <a:r>
              <a:rPr lang="nl-BE" sz="2400" dirty="0"/>
              <a:t> </a:t>
            </a:r>
          </a:p>
          <a:p>
            <a:r>
              <a:rPr lang="nl-BE" sz="2400" dirty="0"/>
              <a:t>Stefan Bauer (n8d) - </a:t>
            </a:r>
            <a:r>
              <a:rPr lang="nl-BE" sz="2400" dirty="0">
                <a:hlinkClick r:id="rId15"/>
              </a:rPr>
              <a:t>@</a:t>
            </a:r>
            <a:r>
              <a:rPr lang="nl-BE" sz="2400" dirty="0" err="1">
                <a:hlinkClick r:id="rId15"/>
              </a:rPr>
              <a:t>StfBauer</a:t>
            </a:r>
            <a:r>
              <a:rPr lang="nl-BE" sz="2400" dirty="0"/>
              <a:t> </a:t>
            </a:r>
          </a:p>
          <a:p>
            <a:r>
              <a:rPr lang="nl-BE" sz="2400" dirty="0"/>
              <a:t>Todd Baginski (Canviz LLC) - </a:t>
            </a:r>
            <a:r>
              <a:rPr lang="nl-BE" sz="2400" dirty="0">
                <a:hlinkClick r:id="rId16"/>
              </a:rPr>
              <a:t>@</a:t>
            </a:r>
            <a:r>
              <a:rPr lang="nl-BE" sz="2400" dirty="0" err="1">
                <a:hlinkClick r:id="rId16"/>
              </a:rPr>
              <a:t>toddbaginski</a:t>
            </a:r>
            <a:r>
              <a:rPr lang="nl-BE" sz="2400" dirty="0"/>
              <a:t> </a:t>
            </a:r>
          </a:p>
        </p:txBody>
      </p:sp>
    </p:spTree>
    <p:extLst>
      <p:ext uri="{BB962C8B-B14F-4D97-AF65-F5344CB8AC3E}">
        <p14:creationId xmlns:p14="http://schemas.microsoft.com/office/powerpoint/2010/main" val="117915868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1962" y="1447800"/>
            <a:ext cx="2426863" cy="4181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mtClean="0"/>
              <a:t>Thank you for your assistance!</a:t>
            </a:r>
            <a:endParaRPr lang="en-US" dirty="0"/>
          </a:p>
        </p:txBody>
      </p:sp>
      <p:sp>
        <p:nvSpPr>
          <p:cNvPr id="5" name="Text Placeholder 4"/>
          <p:cNvSpPr>
            <a:spLocks noGrp="1"/>
          </p:cNvSpPr>
          <p:nvPr>
            <p:ph type="body" sz="quarter" idx="10"/>
          </p:nvPr>
        </p:nvSpPr>
        <p:spPr>
          <a:xfrm>
            <a:off x="520700" y="1295400"/>
            <a:ext cx="4929841" cy="3761030"/>
          </a:xfrm>
        </p:spPr>
        <p:txBody>
          <a:bodyPr/>
          <a:lstStyle/>
          <a:p>
            <a:r>
              <a:rPr lang="nl-BE" sz="2400" dirty="0"/>
              <a:t>Ivan </a:t>
            </a:r>
            <a:r>
              <a:rPr lang="nl-BE" sz="2400" dirty="0" err="1"/>
              <a:t>Vagunin</a:t>
            </a:r>
            <a:r>
              <a:rPr lang="nl-BE" sz="2400" dirty="0"/>
              <a:t> (</a:t>
            </a:r>
            <a:r>
              <a:rPr lang="nl-BE" sz="2400" dirty="0" err="1"/>
              <a:t>Knowit</a:t>
            </a:r>
            <a:r>
              <a:rPr lang="nl-BE" sz="2400" dirty="0"/>
              <a:t> AB) - </a:t>
            </a:r>
            <a:r>
              <a:rPr lang="nl-BE" sz="2400" dirty="0">
                <a:hlinkClick r:id="rId4"/>
              </a:rPr>
              <a:t>@</a:t>
            </a:r>
            <a:r>
              <a:rPr lang="nl-BE" sz="2400" dirty="0" err="1">
                <a:hlinkClick r:id="rId4"/>
              </a:rPr>
              <a:t>ivagunin</a:t>
            </a:r>
            <a:r>
              <a:rPr lang="nl-BE" sz="2400" dirty="0"/>
              <a:t> </a:t>
            </a:r>
          </a:p>
          <a:p>
            <a:r>
              <a:rPr lang="nl-BE" sz="2400" dirty="0"/>
              <a:t>Ken Domen (Nike.com) - </a:t>
            </a:r>
            <a:r>
              <a:rPr lang="nl-BE" sz="2400" dirty="0">
                <a:hlinkClick r:id="rId5"/>
              </a:rPr>
              <a:t>@kendomen</a:t>
            </a:r>
            <a:r>
              <a:rPr lang="nl-BE" sz="2400" dirty="0"/>
              <a:t> </a:t>
            </a:r>
            <a:endParaRPr lang="nl-BE" sz="2400" dirty="0" smtClean="0"/>
          </a:p>
          <a:p>
            <a:r>
              <a:rPr lang="nl-BE" sz="2400" dirty="0" smtClean="0"/>
              <a:t>Marat </a:t>
            </a:r>
            <a:r>
              <a:rPr lang="nl-BE" sz="2400" dirty="0" err="1"/>
              <a:t>Bakirov</a:t>
            </a:r>
            <a:r>
              <a:rPr lang="nl-BE" sz="2400" dirty="0"/>
              <a:t> - </a:t>
            </a:r>
            <a:r>
              <a:rPr lang="nl-BE" sz="2400" dirty="0">
                <a:hlinkClick r:id="rId6"/>
              </a:rPr>
              <a:t>@</a:t>
            </a:r>
            <a:r>
              <a:rPr lang="nl-BE" sz="2400" dirty="0" err="1">
                <a:hlinkClick r:id="rId6"/>
              </a:rPr>
              <a:t>mbakirov</a:t>
            </a:r>
            <a:r>
              <a:rPr lang="nl-BE" sz="2400" dirty="0"/>
              <a:t> </a:t>
            </a:r>
          </a:p>
          <a:p>
            <a:r>
              <a:rPr lang="nl-BE" sz="2400" dirty="0"/>
              <a:t>Martin Hatch (</a:t>
            </a:r>
            <a:r>
              <a:rPr lang="nl-BE" sz="2400" dirty="0">
                <a:hlinkClick r:id="rId7"/>
              </a:rPr>
              <a:t>https://www.martinhatch.com</a:t>
            </a:r>
            <a:r>
              <a:rPr lang="nl-BE" sz="2400" dirty="0"/>
              <a:t>) - </a:t>
            </a:r>
            <a:r>
              <a:rPr lang="nl-BE" sz="2400" dirty="0">
                <a:hlinkClick r:id="rId8"/>
              </a:rPr>
              <a:t>@</a:t>
            </a:r>
            <a:r>
              <a:rPr lang="nl-BE" sz="2400" dirty="0" err="1">
                <a:hlinkClick r:id="rId8"/>
              </a:rPr>
              <a:t>MartinHatch</a:t>
            </a:r>
            <a:r>
              <a:rPr lang="nl-BE" sz="2400" dirty="0"/>
              <a:t> </a:t>
            </a:r>
          </a:p>
          <a:p>
            <a:r>
              <a:rPr lang="nl-BE" sz="2400" dirty="0"/>
              <a:t>Nanddeep Nachan - </a:t>
            </a:r>
            <a:r>
              <a:rPr lang="nl-BE" sz="2400" dirty="0">
                <a:hlinkClick r:id="rId9"/>
              </a:rPr>
              <a:t>@</a:t>
            </a:r>
            <a:r>
              <a:rPr lang="nl-BE" sz="2400" dirty="0" err="1">
                <a:hlinkClick r:id="rId9"/>
              </a:rPr>
              <a:t>NanddeepNachan</a:t>
            </a:r>
            <a:r>
              <a:rPr lang="nl-BE" sz="2400" dirty="0"/>
              <a:t> </a:t>
            </a:r>
          </a:p>
          <a:p>
            <a:endParaRPr lang="en-GB" sz="2400" dirty="0"/>
          </a:p>
        </p:txBody>
      </p:sp>
      <p:sp>
        <p:nvSpPr>
          <p:cNvPr id="8" name="Rectangle 7"/>
          <p:cNvSpPr/>
          <p:nvPr/>
        </p:nvSpPr>
        <p:spPr>
          <a:xfrm>
            <a:off x="384641" y="4869003"/>
            <a:ext cx="9895548" cy="1015663"/>
          </a:xfrm>
          <a:prstGeom prst="rect">
            <a:avLst/>
          </a:prstGeom>
        </p:spPr>
        <p:txBody>
          <a:bodyPr wrap="square">
            <a:spAutoFit/>
          </a:bodyPr>
          <a:lstStyle/>
          <a:p>
            <a:r>
              <a:rPr lang="fi-FI" sz="2000" b="1" i="1" spc="-70" dirty="0" smtClean="0">
                <a:gradFill>
                  <a:gsLst>
                    <a:gs pos="1250">
                      <a:schemeClr val="bg2"/>
                    </a:gs>
                    <a:gs pos="100000">
                      <a:schemeClr val="bg2"/>
                    </a:gs>
                  </a:gsLst>
                  <a:lin ang="5400000" scaled="0"/>
                </a:gradFill>
                <a:latin typeface="+mj-lt"/>
              </a:rPr>
              <a:t>MS people</a:t>
            </a:r>
            <a:r>
              <a:rPr lang="fi-FI" sz="2000" i="1" spc="-70" dirty="0" smtClean="0">
                <a:gradFill>
                  <a:gsLst>
                    <a:gs pos="1250">
                      <a:schemeClr val="bg2"/>
                    </a:gs>
                    <a:gs pos="100000">
                      <a:schemeClr val="bg2"/>
                    </a:gs>
                  </a:gsLst>
                  <a:lin ang="5400000" scaled="0"/>
                </a:gradFill>
                <a:latin typeface="+mj-lt"/>
              </a:rPr>
              <a:t> – </a:t>
            </a:r>
            <a:r>
              <a:rPr lang="fi-FI" sz="2000" i="1" spc="-70" dirty="0">
                <a:gradFill>
                  <a:gsLst>
                    <a:gs pos="1250">
                      <a:schemeClr val="bg2"/>
                    </a:gs>
                    <a:gs pos="100000">
                      <a:schemeClr val="bg2"/>
                    </a:gs>
                  </a:gsLst>
                  <a:lin ang="5400000" scaled="0"/>
                </a:gradFill>
                <a:latin typeface="+mj-lt"/>
              </a:rPr>
              <a:t>Antons Mislevics, Bert Jansen, Brian Michely, Dan Budimir, Doug Perkes, Frank Chen, Frank Marasco, Jeremy Thake, Jonathan Huss, Kiki Shuxteau, Laura Graham, Reeza Ali, Ricky Kirkham, Ron Tielke, Sami Nieminen, Steve Walker, Vesa </a:t>
            </a:r>
            <a:r>
              <a:rPr lang="fi-FI" sz="2000" i="1" spc="-70" dirty="0" smtClean="0">
                <a:gradFill>
                  <a:gsLst>
                    <a:gs pos="1250">
                      <a:schemeClr val="bg2"/>
                    </a:gs>
                    <a:gs pos="100000">
                      <a:schemeClr val="bg2"/>
                    </a:gs>
                  </a:gsLst>
                  <a:lin ang="5400000" scaled="0"/>
                </a:gradFill>
                <a:latin typeface="+mj-lt"/>
              </a:rPr>
              <a:t>Juvone</a:t>
            </a:r>
            <a:r>
              <a:rPr lang="en-US" sz="2000" i="1" spc="-70" dirty="0" smtClean="0">
                <a:gradFill>
                  <a:gsLst>
                    <a:gs pos="1250">
                      <a:schemeClr val="bg2"/>
                    </a:gs>
                    <a:gs pos="100000">
                      <a:schemeClr val="bg2"/>
                    </a:gs>
                  </a:gsLst>
                  <a:lin ang="5400000" scaled="0"/>
                </a:gradFill>
                <a:latin typeface="+mj-lt"/>
              </a:rPr>
              <a:t> </a:t>
            </a:r>
            <a:endParaRPr lang="en-US" sz="2000" i="1" spc="-70" dirty="0">
              <a:gradFill>
                <a:gsLst>
                  <a:gs pos="1250">
                    <a:schemeClr val="bg2"/>
                  </a:gs>
                  <a:gs pos="100000">
                    <a:schemeClr val="bg2"/>
                  </a:gs>
                </a:gsLst>
                <a:lin ang="5400000" scaled="0"/>
              </a:gradFill>
              <a:latin typeface="+mj-lt"/>
            </a:endParaRPr>
          </a:p>
        </p:txBody>
      </p:sp>
      <p:sp>
        <p:nvSpPr>
          <p:cNvPr id="9" name="Text Placeholder 4"/>
          <p:cNvSpPr>
            <a:spLocks noGrp="1"/>
          </p:cNvSpPr>
          <p:nvPr>
            <p:ph type="body" sz="quarter" idx="10"/>
          </p:nvPr>
        </p:nvSpPr>
        <p:spPr>
          <a:xfrm>
            <a:off x="5657477" y="1411940"/>
            <a:ext cx="4929841" cy="3274743"/>
          </a:xfrm>
        </p:spPr>
        <p:txBody>
          <a:bodyPr/>
          <a:lstStyle/>
          <a:p>
            <a:r>
              <a:rPr lang="nl-BE" sz="2400" dirty="0"/>
              <a:t>Paolo Pialorsi (PiaSys.com) - </a:t>
            </a:r>
            <a:r>
              <a:rPr lang="nl-BE" sz="2400" dirty="0">
                <a:hlinkClick r:id="rId10"/>
              </a:rPr>
              <a:t>@</a:t>
            </a:r>
            <a:r>
              <a:rPr lang="nl-BE" sz="2400" dirty="0" err="1">
                <a:hlinkClick r:id="rId10"/>
              </a:rPr>
              <a:t>PaoloPia</a:t>
            </a:r>
            <a:r>
              <a:rPr lang="nl-BE" sz="2400" dirty="0"/>
              <a:t> </a:t>
            </a:r>
            <a:endParaRPr lang="nl-BE" sz="2400" dirty="0" smtClean="0"/>
          </a:p>
          <a:p>
            <a:r>
              <a:rPr lang="nl-BE" sz="2400" dirty="0" smtClean="0"/>
              <a:t>Torsten </a:t>
            </a:r>
            <a:r>
              <a:rPr lang="nl-BE" sz="2400" dirty="0"/>
              <a:t>Schuster (</a:t>
            </a:r>
            <a:r>
              <a:rPr lang="nl-BE" sz="2400" dirty="0">
                <a:hlinkClick r:id="rId11"/>
              </a:rPr>
              <a:t>http://sutor.ws</a:t>
            </a:r>
            <a:r>
              <a:rPr lang="nl-BE" sz="2400" dirty="0"/>
              <a:t>) - </a:t>
            </a:r>
            <a:r>
              <a:rPr lang="nl-BE" sz="2400" dirty="0">
                <a:hlinkClick r:id="rId12"/>
              </a:rPr>
              <a:t>@</a:t>
            </a:r>
            <a:r>
              <a:rPr lang="nl-BE" sz="2400" dirty="0" err="1">
                <a:hlinkClick r:id="rId12"/>
              </a:rPr>
              <a:t>tsc_sutor</a:t>
            </a:r>
            <a:r>
              <a:rPr lang="nl-BE" sz="2400" dirty="0"/>
              <a:t> </a:t>
            </a:r>
          </a:p>
          <a:p>
            <a:r>
              <a:rPr lang="nl-BE" sz="2400" dirty="0"/>
              <a:t>Vincent Verbeek (Point 42) - </a:t>
            </a:r>
            <a:r>
              <a:rPr lang="nl-BE" sz="2400" dirty="0">
                <a:hlinkClick r:id="rId13"/>
              </a:rPr>
              <a:t>@vverbeek87</a:t>
            </a:r>
            <a:r>
              <a:rPr lang="nl-BE" sz="2400" dirty="0"/>
              <a:t> </a:t>
            </a:r>
          </a:p>
          <a:p>
            <a:r>
              <a:rPr lang="nl-BE" sz="2400" dirty="0"/>
              <a:t>Vladimir (</a:t>
            </a:r>
            <a:r>
              <a:rPr lang="nl-BE" sz="2400" dirty="0" err="1"/>
              <a:t>OneBit</a:t>
            </a:r>
            <a:r>
              <a:rPr lang="nl-BE" sz="2400" dirty="0"/>
              <a:t> Software)</a:t>
            </a:r>
          </a:p>
          <a:p>
            <a:endParaRPr lang="en-GB" sz="2400" dirty="0"/>
          </a:p>
        </p:txBody>
      </p:sp>
    </p:spTree>
    <p:extLst>
      <p:ext uri="{BB962C8B-B14F-4D97-AF65-F5344CB8AC3E}">
        <p14:creationId xmlns:p14="http://schemas.microsoft.com/office/powerpoint/2010/main" val="17951315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June release plan</a:t>
            </a:r>
            <a:endParaRPr lang="en-US" dirty="0">
              <a:solidFill>
                <a:schemeClr val="bg1"/>
              </a:solidFill>
            </a:endParaRPr>
          </a:p>
        </p:txBody>
      </p:sp>
      <p:sp>
        <p:nvSpPr>
          <p:cNvPr id="3" name="TextBox 2"/>
          <p:cNvSpPr txBox="1"/>
          <p:nvPr/>
        </p:nvSpPr>
        <p:spPr>
          <a:xfrm>
            <a:off x="519111" y="1088555"/>
            <a:ext cx="6069948" cy="578619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Provisioning engine v1.0</a:t>
            </a:r>
          </a:p>
          <a:p>
            <a:pPr marL="800082" lvl="1" indent="-342900">
              <a:buFont typeface="Arial" panose="020B0604020202020204" pitchFamily="34" charset="0"/>
              <a:buChar char="•"/>
            </a:pPr>
            <a:r>
              <a:rPr lang="en-US" sz="2000" spc="-70" dirty="0" smtClean="0">
                <a:solidFill>
                  <a:schemeClr val="bg1"/>
                </a:solidFill>
                <a:latin typeface="+mj-lt"/>
              </a:rPr>
              <a:t>Documentation</a:t>
            </a:r>
          </a:p>
          <a:p>
            <a:pPr marL="800082" lvl="1" indent="-342900">
              <a:buFont typeface="Arial" panose="020B0604020202020204" pitchFamily="34" charset="0"/>
              <a:buChar char="•"/>
            </a:pPr>
            <a:r>
              <a:rPr lang="en-US" sz="2000" spc="-70" dirty="0" smtClean="0">
                <a:solidFill>
                  <a:schemeClr val="bg1"/>
                </a:solidFill>
                <a:latin typeface="+mj-lt"/>
              </a:rPr>
              <a:t>On-premises testing</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Core component v1.x</a:t>
            </a:r>
          </a:p>
          <a:p>
            <a:pPr marL="800082" lvl="1" indent="-342900">
              <a:buFont typeface="Arial" panose="020B0604020202020204" pitchFamily="34" charset="0"/>
              <a:buChar char="•"/>
            </a:pPr>
            <a:r>
              <a:rPr lang="en-US" sz="2000" spc="-70" dirty="0" smtClean="0">
                <a:solidFill>
                  <a:schemeClr val="bg1"/>
                </a:solidFill>
                <a:latin typeface="+mj-lt"/>
              </a:rPr>
              <a:t>Continue evolving the Core component</a:t>
            </a:r>
          </a:p>
          <a:p>
            <a:pPr marL="342900" indent="-342900">
              <a:buFont typeface="Arial" panose="020B0604020202020204" pitchFamily="34" charset="0"/>
              <a:buChar char="•"/>
            </a:pPr>
            <a:r>
              <a:rPr lang="en-US" sz="2400" spc="-70" dirty="0" smtClean="0">
                <a:solidFill>
                  <a:schemeClr val="bg1"/>
                </a:solidFill>
                <a:latin typeface="+mj-lt"/>
              </a:rPr>
              <a:t>Samples and solutions</a:t>
            </a:r>
            <a:endParaRPr lang="en-US" sz="2000" spc="-70" dirty="0" smtClean="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Site provisioning UI + reference implementation</a:t>
            </a:r>
          </a:p>
          <a:p>
            <a:pPr marL="800082" lvl="1" indent="-342900">
              <a:buFont typeface="Arial" panose="020B0604020202020204" pitchFamily="34" charset="0"/>
              <a:buChar char="•"/>
            </a:pPr>
            <a:r>
              <a:rPr lang="en-US" sz="2000" spc="-70" dirty="0" smtClean="0">
                <a:solidFill>
                  <a:schemeClr val="bg1"/>
                </a:solidFill>
                <a:latin typeface="+mj-lt"/>
              </a:rPr>
              <a:t>Contributions from the field</a:t>
            </a:r>
          </a:p>
          <a:p>
            <a:pPr marL="800082" lvl="1" indent="-342900">
              <a:buFont typeface="Arial" panose="020B0604020202020204" pitchFamily="34" charset="0"/>
              <a:buChar char="•"/>
            </a:pPr>
            <a:r>
              <a:rPr lang="en-US" sz="2000" spc="-70" dirty="0" smtClean="0">
                <a:solidFill>
                  <a:schemeClr val="bg1"/>
                </a:solidFill>
                <a:latin typeface="+mj-lt"/>
              </a:rPr>
              <a:t>Transformation IP</a:t>
            </a:r>
          </a:p>
          <a:p>
            <a:pPr marL="342900" indent="-342900">
              <a:buFont typeface="Arial" panose="020B0604020202020204" pitchFamily="34" charset="0"/>
              <a:buChar char="•"/>
            </a:pPr>
            <a:r>
              <a:rPr lang="en-US" sz="2400" spc="-70" dirty="0" smtClean="0">
                <a:solidFill>
                  <a:schemeClr val="bg1"/>
                </a:solidFill>
                <a:latin typeface="+mj-lt"/>
              </a:rPr>
              <a:t>Articles</a:t>
            </a:r>
          </a:p>
          <a:p>
            <a:pPr marL="800082" lvl="1" indent="-342900">
              <a:buFont typeface="Arial" panose="020B0604020202020204" pitchFamily="34" charset="0"/>
              <a:buChar char="•"/>
            </a:pPr>
            <a:r>
              <a:rPr lang="en-US" sz="2000" spc="-70" dirty="0" smtClean="0">
                <a:solidFill>
                  <a:schemeClr val="bg1"/>
                </a:solidFill>
                <a:latin typeface="+mj-lt"/>
              </a:rPr>
              <a:t>MSDN updates</a:t>
            </a:r>
          </a:p>
          <a:p>
            <a:pPr marL="800082" lvl="1" indent="-342900">
              <a:buFont typeface="Arial" panose="020B0604020202020204" pitchFamily="34" charset="0"/>
              <a:buChar char="•"/>
            </a:pPr>
            <a:r>
              <a:rPr lang="en-US" sz="2000" spc="-70" dirty="0" smtClean="0">
                <a:solidFill>
                  <a:schemeClr val="bg1"/>
                </a:solidFill>
                <a:latin typeface="+mj-lt"/>
              </a:rPr>
              <a:t>On-premises App model setup – options and details on the needed configuration</a:t>
            </a:r>
          </a:p>
          <a:p>
            <a:pPr marL="800082" lvl="1" indent="-342900">
              <a:buFont typeface="Arial" panose="020B0604020202020204" pitchFamily="34" charset="0"/>
              <a:buChar char="•"/>
            </a:pPr>
            <a:r>
              <a:rPr lang="en-US" sz="2000" spc="-70" dirty="0" smtClean="0">
                <a:solidFill>
                  <a:schemeClr val="bg1"/>
                </a:solidFill>
                <a:latin typeface="+mj-lt"/>
              </a:rPr>
              <a:t>Enterprise architect messaging</a:t>
            </a:r>
          </a:p>
          <a:p>
            <a:pPr marL="800082" lvl="1" indent="-342900">
              <a:buFont typeface="Arial" panose="020B0604020202020204" pitchFamily="34" charset="0"/>
              <a:buChar char="•"/>
            </a:pPr>
            <a:r>
              <a:rPr lang="en-US" sz="2000" spc="-70" dirty="0" smtClean="0">
                <a:solidFill>
                  <a:schemeClr val="bg1"/>
                </a:solidFill>
                <a:latin typeface="+mj-lt"/>
              </a:rPr>
              <a:t>ALM</a:t>
            </a:r>
          </a:p>
          <a:p>
            <a:pPr marL="800082" lvl="1" indent="-342900">
              <a:buFont typeface="Arial" panose="020B0604020202020204" pitchFamily="34" charset="0"/>
              <a:buChar char="•"/>
            </a:pPr>
            <a:r>
              <a:rPr lang="en-US" sz="2000" spc="-70" dirty="0" smtClean="0">
                <a:solidFill>
                  <a:schemeClr val="bg1"/>
                </a:solidFill>
                <a:latin typeface="+mj-lt"/>
              </a:rPr>
              <a:t>Recipes for transformation</a:t>
            </a:r>
          </a:p>
          <a:p>
            <a:pPr marL="800082" lvl="1" indent="-342900">
              <a:buFont typeface="Arial" panose="020B0604020202020204" pitchFamily="34" charset="0"/>
              <a:buChar char="•"/>
            </a:pPr>
            <a:r>
              <a:rPr lang="en-US" sz="2000" spc="-70" dirty="0" smtClean="0">
                <a:solidFill>
                  <a:schemeClr val="bg1"/>
                </a:solidFill>
                <a:latin typeface="+mj-lt"/>
              </a:rPr>
              <a:t>JDP process to be released as reusable package for the field</a:t>
            </a:r>
            <a:endParaRPr lang="en-US" sz="2000" spc="-70" dirty="0">
              <a:solidFill>
                <a:schemeClr val="bg1"/>
              </a:solidFill>
              <a:latin typeface="+mj-lt"/>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4104640"/>
            <a:ext cx="7330509" cy="631194"/>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endParaRPr lang="en-US" sz="2400" dirty="0">
              <a:solidFill>
                <a:schemeClr val="tx1"/>
              </a:solidFill>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5656"/>
          <a:stretch/>
        </p:blipFill>
        <p:spPr>
          <a:xfrm>
            <a:off x="-36682" y="897"/>
            <a:ext cx="12239280" cy="6877231"/>
          </a:xfrm>
          <a:prstGeom prst="rect">
            <a:avLst/>
          </a:prstGeom>
        </p:spPr>
      </p:pic>
      <p:sp>
        <p:nvSpPr>
          <p:cNvPr id="5" name="Rectangle 4"/>
          <p:cNvSpPr/>
          <p:nvPr/>
        </p:nvSpPr>
        <p:spPr bwMode="auto">
          <a:xfrm rot="16200000" flipH="1" flipV="1">
            <a:off x="2556467" y="-2590901"/>
            <a:ext cx="6855243" cy="12039805"/>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47" tIns="45674" rIns="91347" bIns="45674" numCol="1" rtlCol="0" anchor="ctr" anchorCtr="0" compatLnSpc="1">
            <a:prstTxWarp prst="textNoShape">
              <a:avLst/>
            </a:prstTxWarp>
          </a:bodyPr>
          <a:lstStyle/>
          <a:p>
            <a:pPr algn="ctr" defTabSz="913064" fontAlgn="base">
              <a:spcBef>
                <a:spcPct val="0"/>
              </a:spcBef>
              <a:spcAft>
                <a:spcPct val="0"/>
              </a:spcAft>
            </a:pPr>
            <a:endParaRPr lang="en-US" sz="2297" dirty="0">
              <a:gradFill>
                <a:gsLst>
                  <a:gs pos="0">
                    <a:srgbClr val="FFFFFF"/>
                  </a:gs>
                  <a:gs pos="100000">
                    <a:srgbClr val="FFFFFF"/>
                  </a:gs>
                </a:gsLst>
                <a:lin ang="5400000" scaled="0"/>
              </a:gradFill>
            </a:endParaRPr>
          </a:p>
        </p:txBody>
      </p:sp>
      <p:sp>
        <p:nvSpPr>
          <p:cNvPr id="6" name="Title 1"/>
          <p:cNvSpPr txBox="1">
            <a:spLocks/>
          </p:cNvSpPr>
          <p:nvPr/>
        </p:nvSpPr>
        <p:spPr>
          <a:xfrm>
            <a:off x="519112" y="1794164"/>
            <a:ext cx="6821818"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GB" dirty="0" smtClean="0">
                <a:solidFill>
                  <a:schemeClr val="bg1"/>
                </a:solidFill>
              </a:rPr>
              <a:t>Demos, demos, demos!</a:t>
            </a:r>
            <a:endParaRPr lang="en-GB" dirty="0">
              <a:solidFill>
                <a:schemeClr val="bg1"/>
              </a:solidFill>
            </a:endParaRPr>
          </a:p>
        </p:txBody>
      </p:sp>
      <p:sp>
        <p:nvSpPr>
          <p:cNvPr id="7" name="TextBox 6"/>
          <p:cNvSpPr txBox="1"/>
          <p:nvPr/>
        </p:nvSpPr>
        <p:spPr>
          <a:xfrm>
            <a:off x="547567" y="2918564"/>
            <a:ext cx="6268869" cy="2400657"/>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800" spc="-70" dirty="0" smtClean="0">
                <a:solidFill>
                  <a:schemeClr val="bg1"/>
                </a:solidFill>
                <a:latin typeface="+mj-lt"/>
              </a:rPr>
              <a:t>Martin Hatch </a:t>
            </a:r>
            <a:r>
              <a:rPr lang="en-US" sz="2800" spc="-70" dirty="0" smtClean="0">
                <a:solidFill>
                  <a:schemeClr val="bg1"/>
                </a:solidFill>
              </a:rPr>
              <a:t>– </a:t>
            </a:r>
            <a:r>
              <a:rPr lang="en-US" sz="2800" spc="-70" dirty="0" err="1" smtClean="0">
                <a:solidFill>
                  <a:schemeClr val="bg1"/>
                </a:solidFill>
                <a:latin typeface="+mj-lt"/>
              </a:rPr>
              <a:t>JSLinks</a:t>
            </a:r>
            <a:r>
              <a:rPr lang="en-US" sz="2800" spc="-70" dirty="0" smtClean="0">
                <a:solidFill>
                  <a:schemeClr val="bg1"/>
                </a:solidFill>
                <a:latin typeface="+mj-lt"/>
              </a:rPr>
              <a:t> customization</a:t>
            </a:r>
            <a:endParaRPr lang="en-US" sz="2800" spc="-70" dirty="0">
              <a:solidFill>
                <a:schemeClr val="bg1"/>
              </a:solidFill>
              <a:latin typeface="+mj-lt"/>
            </a:endParaRPr>
          </a:p>
          <a:p>
            <a:pPr marL="800082" lvl="1" indent="-342900">
              <a:buFont typeface="Arial" panose="020B0604020202020204" pitchFamily="34" charset="0"/>
              <a:buChar char="•"/>
            </a:pPr>
            <a:r>
              <a:rPr lang="en-US" sz="2400" spc="-70" dirty="0">
                <a:solidFill>
                  <a:schemeClr val="bg1"/>
                </a:solidFill>
                <a:latin typeface="+mj-lt"/>
              </a:rPr>
              <a:t>What is it and how does it </a:t>
            </a:r>
            <a:r>
              <a:rPr lang="en-US" sz="2400" spc="-70" dirty="0" smtClean="0">
                <a:solidFill>
                  <a:schemeClr val="bg1"/>
                </a:solidFill>
                <a:latin typeface="+mj-lt"/>
              </a:rPr>
              <a:t>work</a:t>
            </a:r>
          </a:p>
          <a:p>
            <a:pPr marL="342900" indent="-342900">
              <a:buFont typeface="Arial" panose="020B0604020202020204" pitchFamily="34" charset="0"/>
              <a:buChar char="•"/>
            </a:pPr>
            <a:r>
              <a:rPr lang="en-US" sz="2800" spc="-70" dirty="0" smtClean="0">
                <a:solidFill>
                  <a:schemeClr val="bg1"/>
                </a:solidFill>
                <a:latin typeface="+mj-lt"/>
              </a:rPr>
              <a:t>Doug Perkes – Office Add-Ins</a:t>
            </a:r>
          </a:p>
          <a:p>
            <a:pPr marL="800082" lvl="1" indent="-342900">
              <a:buFont typeface="Arial" panose="020B0604020202020204" pitchFamily="34" charset="0"/>
              <a:buChar char="•"/>
            </a:pPr>
            <a:r>
              <a:rPr lang="en-US" sz="2400" spc="-70" dirty="0" smtClean="0">
                <a:solidFill>
                  <a:schemeClr val="bg1"/>
                </a:solidFill>
                <a:latin typeface="+mj-lt"/>
              </a:rPr>
              <a:t>What is it and how does it work</a:t>
            </a:r>
          </a:p>
          <a:p>
            <a:pPr marL="342900" indent="-342900">
              <a:buFont typeface="Arial" panose="020B0604020202020204" pitchFamily="34" charset="0"/>
              <a:buChar char="•"/>
            </a:pPr>
            <a:r>
              <a:rPr lang="en-US" sz="2800" spc="-70" dirty="0" smtClean="0">
                <a:solidFill>
                  <a:schemeClr val="bg1"/>
                </a:solidFill>
                <a:latin typeface="+mj-lt"/>
              </a:rPr>
              <a:t>(optional if time permits)</a:t>
            </a:r>
          </a:p>
          <a:p>
            <a:pPr marL="800082" lvl="1" indent="-342900">
              <a:buFont typeface="Arial" panose="020B0604020202020204" pitchFamily="34" charset="0"/>
              <a:buChar char="•"/>
            </a:pPr>
            <a:r>
              <a:rPr lang="en-US" sz="2400" spc="-70" dirty="0" smtClean="0">
                <a:solidFill>
                  <a:schemeClr val="bg1"/>
                </a:solidFill>
                <a:latin typeface="+mj-lt"/>
              </a:rPr>
              <a:t>Bert – Adding response design to a team site</a:t>
            </a:r>
          </a:p>
        </p:txBody>
      </p:sp>
    </p:spTree>
    <p:extLst>
      <p:ext uri="{BB962C8B-B14F-4D97-AF65-F5344CB8AC3E}">
        <p14:creationId xmlns:p14="http://schemas.microsoft.com/office/powerpoint/2010/main" val="58771703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168303"/>
            <a:ext cx="6193672" cy="4903981"/>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App Model Patterns for common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Full Trust Code scenarios</a:t>
            </a:r>
            <a:endParaRPr lang="en-US" sz="2000" b="1" dirty="0">
              <a:gradFill>
                <a:gsLst>
                  <a:gs pos="0">
                    <a:srgbClr val="FFFFFF"/>
                  </a:gs>
                  <a:gs pos="100000">
                    <a:srgbClr val="FFFFFF"/>
                  </a:gs>
                </a:gsLst>
                <a:lin ang="5400000" scaled="1"/>
              </a:gradFill>
            </a:endParaRPr>
          </a:p>
          <a:p>
            <a:pPr defTabSz="913549">
              <a:lnSpc>
                <a:spcPct val="90000"/>
              </a:lnSpc>
            </a:pPr>
            <a:r>
              <a:rPr lang="en-US" sz="360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130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err="1" smtClean="0">
                <a:gradFill>
                  <a:gsLst>
                    <a:gs pos="0">
                      <a:srgbClr val="FFFFFF"/>
                    </a:gs>
                    <a:gs pos="100000">
                      <a:srgbClr val="FFFFFF"/>
                    </a:gs>
                  </a:gsLst>
                  <a:lin ang="5400000" scaled="1"/>
                </a:gradFill>
                <a:cs typeface="Segoe UI" panose="020B0502040204020203" pitchFamily="34" charset="0"/>
              </a:rPr>
              <a:t>contirbutions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207386" y="4926865"/>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b="36340"/>
          <a:stretch/>
        </p:blipFill>
        <p:spPr>
          <a:xfrm>
            <a:off x="1614786" y="2223247"/>
            <a:ext cx="3841750" cy="4365811"/>
          </a:xfrm>
          <a:prstGeom prst="rect">
            <a:avLst/>
          </a:prstGeom>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772"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686"/>
          <a:stretch/>
        </p:blipFill>
        <p:spPr>
          <a:xfrm>
            <a:off x="-38281" y="-9525"/>
            <a:ext cx="12227105" cy="6867523"/>
          </a:xfrm>
          <a:prstGeom prst="rect">
            <a:avLst/>
          </a:prstGeom>
        </p:spPr>
      </p:pic>
      <p:sp>
        <p:nvSpPr>
          <p:cNvPr id="19" name="Rectangle 18"/>
          <p:cNvSpPr/>
          <p:nvPr/>
        </p:nvSpPr>
        <p:spPr bwMode="auto">
          <a:xfrm rot="16200000" flipH="1" flipV="1">
            <a:off x="2646272" y="-2684552"/>
            <a:ext cx="6858000" cy="12227104"/>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sp>
        <p:nvSpPr>
          <p:cNvPr id="18" name="Rectangle 17"/>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4" name="Group 13"/>
          <p:cNvGrpSpPr/>
          <p:nvPr/>
        </p:nvGrpSpPr>
        <p:grpSpPr>
          <a:xfrm>
            <a:off x="1158875" y="2635250"/>
            <a:ext cx="1495425" cy="1968500"/>
            <a:chOff x="1158875" y="2635250"/>
            <a:chExt cx="1495425" cy="1968500"/>
          </a:xfrm>
        </p:grpSpPr>
        <p:grpSp>
          <p:nvGrpSpPr>
            <p:cNvPr id="5" name="Group 4"/>
            <p:cNvGrpSpPr>
              <a:grpSpLocks noChangeAspect="1"/>
            </p:cNvGrpSpPr>
            <p:nvPr/>
          </p:nvGrpSpPr>
          <p:grpSpPr bwMode="auto">
            <a:xfrm>
              <a:off x="1158875" y="2635250"/>
              <a:ext cx="1495425" cy="1968500"/>
              <a:chOff x="730" y="1660"/>
              <a:chExt cx="942" cy="1240"/>
            </a:xfrm>
          </p:grpSpPr>
          <p:sp>
            <p:nvSpPr>
              <p:cNvPr id="7"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420202" y="3538141"/>
              <a:ext cx="1032334" cy="615553"/>
            </a:xfrm>
            <a:prstGeom prst="rect">
              <a:avLst/>
            </a:prstGeom>
            <a:noFill/>
          </p:spPr>
          <p:txBody>
            <a:bodyPr wrap="none" lIns="0" tIns="0" rIns="0" bIns="0" rtlCol="0">
              <a:spAutoFit/>
            </a:bodyPr>
            <a:lstStyle/>
            <a:p>
              <a:pPr algn="ctr"/>
              <a:r>
                <a:rPr lang="en-US" sz="2000" spc="-70" dirty="0" smtClean="0">
                  <a:solidFill>
                    <a:schemeClr val="bg1"/>
                  </a:solidFill>
                </a:rPr>
                <a:t>Monthly </a:t>
              </a:r>
              <a:br>
                <a:rPr lang="en-US" sz="2000" spc="-70" dirty="0" smtClean="0">
                  <a:solidFill>
                    <a:schemeClr val="bg1"/>
                  </a:solidFill>
                </a:rPr>
              </a:br>
              <a:r>
                <a:rPr lang="en-US" sz="2000" spc="-70" dirty="0" smtClean="0">
                  <a:solidFill>
                    <a:schemeClr val="bg1"/>
                  </a:solidFill>
                </a:rPr>
                <a:t>highlights</a:t>
              </a:r>
              <a:endParaRPr lang="en-GB" sz="2000" spc="-70" dirty="0" smtClean="0">
                <a:solidFill>
                  <a:schemeClr val="bg1"/>
                </a:solidFill>
              </a:endParaRPr>
            </a:p>
          </p:txBody>
        </p:sp>
      </p:grpSp>
      <p:grpSp>
        <p:nvGrpSpPr>
          <p:cNvPr id="16" name="Group 15"/>
          <p:cNvGrpSpPr/>
          <p:nvPr/>
        </p:nvGrpSpPr>
        <p:grpSpPr>
          <a:xfrm>
            <a:off x="3765014" y="2742554"/>
            <a:ext cx="1707455" cy="1501627"/>
            <a:chOff x="3634882" y="2632075"/>
            <a:chExt cx="1707455" cy="1501627"/>
          </a:xfrm>
        </p:grpSpPr>
        <p:pic>
          <p:nvPicPr>
            <p:cNvPr id="32" name="Picture 31"/>
            <p:cNvPicPr>
              <a:picLocks noChangeAspect="1"/>
            </p:cNvPicPr>
            <p:nvPr/>
          </p:nvPicPr>
          <p:blipFill>
            <a:blip r:embed="rId3"/>
            <a:stretch>
              <a:fillRect/>
            </a:stretch>
          </p:blipFill>
          <p:spPr>
            <a:xfrm>
              <a:off x="4064182" y="2632075"/>
              <a:ext cx="859116" cy="1497750"/>
            </a:xfrm>
            <a:prstGeom prst="rect">
              <a:avLst/>
            </a:prstGeom>
          </p:spPr>
        </p:pic>
        <p:sp>
          <p:nvSpPr>
            <p:cNvPr id="23" name="TextBox 22"/>
            <p:cNvSpPr txBox="1"/>
            <p:nvPr/>
          </p:nvSpPr>
          <p:spPr>
            <a:xfrm>
              <a:off x="3634882" y="3518149"/>
              <a:ext cx="1707455" cy="615553"/>
            </a:xfrm>
            <a:prstGeom prst="rect">
              <a:avLst/>
            </a:prstGeom>
            <a:noFill/>
          </p:spPr>
          <p:txBody>
            <a:bodyPr wrap="none" lIns="0" tIns="0" rIns="0" bIns="0" rtlCol="0">
              <a:spAutoFit/>
            </a:bodyPr>
            <a:lstStyle/>
            <a:p>
              <a:pPr algn="ctr"/>
              <a:r>
                <a:rPr lang="en-US" sz="2000" spc="-70" dirty="0" smtClean="0">
                  <a:solidFill>
                    <a:schemeClr val="bg1"/>
                  </a:solidFill>
                </a:rPr>
                <a:t>Contributions</a:t>
              </a:r>
              <a:br>
                <a:rPr lang="en-US" sz="2000" spc="-70" dirty="0" smtClean="0">
                  <a:solidFill>
                    <a:schemeClr val="bg1"/>
                  </a:solidFill>
                </a:rPr>
              </a:br>
              <a:r>
                <a:rPr lang="en-US" sz="2000" spc="-70" dirty="0" smtClean="0">
                  <a:solidFill>
                    <a:schemeClr val="bg1"/>
                  </a:solidFill>
                </a:rPr>
                <a:t>and other topics</a:t>
              </a:r>
              <a:endParaRPr lang="en-GB" sz="2000" spc="-70" dirty="0" smtClean="0">
                <a:solidFill>
                  <a:schemeClr val="bg1"/>
                </a:solidFill>
              </a:endParaRPr>
            </a:p>
          </p:txBody>
        </p:sp>
      </p:grpSp>
      <p:grpSp>
        <p:nvGrpSpPr>
          <p:cNvPr id="68" name="Group 67"/>
          <p:cNvGrpSpPr/>
          <p:nvPr/>
        </p:nvGrpSpPr>
        <p:grpSpPr>
          <a:xfrm>
            <a:off x="9324881" y="2632075"/>
            <a:ext cx="1727566" cy="1957388"/>
            <a:chOff x="6344174" y="2632075"/>
            <a:chExt cx="1727566" cy="1957388"/>
          </a:xfrm>
        </p:grpSpPr>
        <p:grpSp>
          <p:nvGrpSpPr>
            <p:cNvPr id="34" name="Group 33"/>
            <p:cNvGrpSpPr/>
            <p:nvPr/>
          </p:nvGrpSpPr>
          <p:grpSpPr>
            <a:xfrm>
              <a:off x="6369941" y="2632075"/>
              <a:ext cx="1701799" cy="1957388"/>
              <a:chOff x="6650038" y="3992563"/>
              <a:chExt cx="1701799" cy="1957388"/>
            </a:xfrm>
          </p:grpSpPr>
          <p:sp>
            <p:nvSpPr>
              <p:cNvPr id="35" name="Freeform 7"/>
              <p:cNvSpPr>
                <a:spLocks/>
              </p:cNvSpPr>
              <p:nvPr/>
            </p:nvSpPr>
            <p:spPr bwMode="auto">
              <a:xfrm>
                <a:off x="7043738" y="5573713"/>
                <a:ext cx="449262" cy="376238"/>
              </a:xfrm>
              <a:custGeom>
                <a:avLst/>
                <a:gdLst>
                  <a:gd name="T0" fmla="*/ 156 w 283"/>
                  <a:gd name="T1" fmla="*/ 39 h 237"/>
                  <a:gd name="T2" fmla="*/ 156 w 283"/>
                  <a:gd name="T3" fmla="*/ 0 h 237"/>
                  <a:gd name="T4" fmla="*/ 187 w 283"/>
                  <a:gd name="T5" fmla="*/ 0 h 237"/>
                  <a:gd name="T6" fmla="*/ 187 w 283"/>
                  <a:gd name="T7" fmla="*/ 39 h 237"/>
                  <a:gd name="T8" fmla="*/ 197 w 283"/>
                  <a:gd name="T9" fmla="*/ 39 h 237"/>
                  <a:gd name="T10" fmla="*/ 197 w 283"/>
                  <a:gd name="T11" fmla="*/ 0 h 237"/>
                  <a:gd name="T12" fmla="*/ 228 w 283"/>
                  <a:gd name="T13" fmla="*/ 0 h 237"/>
                  <a:gd name="T14" fmla="*/ 228 w 283"/>
                  <a:gd name="T15" fmla="*/ 39 h 237"/>
                  <a:gd name="T16" fmla="*/ 283 w 283"/>
                  <a:gd name="T17" fmla="*/ 39 h 237"/>
                  <a:gd name="T18" fmla="*/ 283 w 283"/>
                  <a:gd name="T19" fmla="*/ 49 h 237"/>
                  <a:gd name="T20" fmla="*/ 270 w 283"/>
                  <a:gd name="T21" fmla="*/ 49 h 237"/>
                  <a:gd name="T22" fmla="*/ 270 w 283"/>
                  <a:gd name="T23" fmla="*/ 237 h 237"/>
                  <a:gd name="T24" fmla="*/ 13 w 283"/>
                  <a:gd name="T25" fmla="*/ 237 h 237"/>
                  <a:gd name="T26" fmla="*/ 13 w 283"/>
                  <a:gd name="T27" fmla="*/ 49 h 237"/>
                  <a:gd name="T28" fmla="*/ 0 w 283"/>
                  <a:gd name="T29" fmla="*/ 49 h 237"/>
                  <a:gd name="T30" fmla="*/ 0 w 283"/>
                  <a:gd name="T31" fmla="*/ 39 h 237"/>
                  <a:gd name="T32" fmla="*/ 156 w 283"/>
                  <a:gd name="T33"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7">
                    <a:moveTo>
                      <a:pt x="156" y="39"/>
                    </a:moveTo>
                    <a:lnTo>
                      <a:pt x="156" y="0"/>
                    </a:lnTo>
                    <a:lnTo>
                      <a:pt x="187" y="0"/>
                    </a:lnTo>
                    <a:lnTo>
                      <a:pt x="187" y="39"/>
                    </a:lnTo>
                    <a:lnTo>
                      <a:pt x="197" y="39"/>
                    </a:lnTo>
                    <a:lnTo>
                      <a:pt x="197" y="0"/>
                    </a:lnTo>
                    <a:lnTo>
                      <a:pt x="228" y="0"/>
                    </a:lnTo>
                    <a:lnTo>
                      <a:pt x="228" y="39"/>
                    </a:lnTo>
                    <a:lnTo>
                      <a:pt x="283" y="39"/>
                    </a:lnTo>
                    <a:lnTo>
                      <a:pt x="283" y="49"/>
                    </a:lnTo>
                    <a:lnTo>
                      <a:pt x="270" y="49"/>
                    </a:lnTo>
                    <a:lnTo>
                      <a:pt x="270" y="237"/>
                    </a:lnTo>
                    <a:lnTo>
                      <a:pt x="13" y="237"/>
                    </a:lnTo>
                    <a:lnTo>
                      <a:pt x="13" y="49"/>
                    </a:lnTo>
                    <a:lnTo>
                      <a:pt x="0" y="49"/>
                    </a:lnTo>
                    <a:lnTo>
                      <a:pt x="0" y="39"/>
                    </a:lnTo>
                    <a:lnTo>
                      <a:pt x="156" y="3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Rectangle 17"/>
              <p:cNvSpPr>
                <a:spLocks noChangeArrowheads="1"/>
              </p:cNvSpPr>
              <p:nvPr/>
            </p:nvSpPr>
            <p:spPr bwMode="auto">
              <a:xfrm>
                <a:off x="7577137" y="5922963"/>
                <a:ext cx="582612"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Rectangle 18"/>
              <p:cNvSpPr>
                <a:spLocks noChangeArrowheads="1"/>
              </p:cNvSpPr>
              <p:nvPr/>
            </p:nvSpPr>
            <p:spPr bwMode="auto">
              <a:xfrm>
                <a:off x="78152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19"/>
              <p:cNvSpPr>
                <a:spLocks noChangeArrowheads="1"/>
              </p:cNvSpPr>
              <p:nvPr/>
            </p:nvSpPr>
            <p:spPr bwMode="auto">
              <a:xfrm>
                <a:off x="7769224" y="5757863"/>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Oval 20"/>
              <p:cNvSpPr>
                <a:spLocks noChangeArrowheads="1"/>
              </p:cNvSpPr>
              <p:nvPr/>
            </p:nvSpPr>
            <p:spPr bwMode="auto">
              <a:xfrm>
                <a:off x="77850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21"/>
              <p:cNvSpPr>
                <a:spLocks noChangeArrowheads="1"/>
              </p:cNvSpPr>
              <p:nvPr/>
            </p:nvSpPr>
            <p:spPr bwMode="auto">
              <a:xfrm>
                <a:off x="76628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22"/>
              <p:cNvSpPr>
                <a:spLocks noChangeArrowheads="1"/>
              </p:cNvSpPr>
              <p:nvPr/>
            </p:nvSpPr>
            <p:spPr bwMode="auto">
              <a:xfrm>
                <a:off x="7616824" y="5757863"/>
                <a:ext cx="115887"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Oval 23"/>
              <p:cNvSpPr>
                <a:spLocks noChangeArrowheads="1"/>
              </p:cNvSpPr>
              <p:nvPr/>
            </p:nvSpPr>
            <p:spPr bwMode="auto">
              <a:xfrm>
                <a:off x="76326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25"/>
              <p:cNvSpPr>
                <a:spLocks noChangeArrowheads="1"/>
              </p:cNvSpPr>
              <p:nvPr/>
            </p:nvSpPr>
            <p:spPr bwMode="auto">
              <a:xfrm>
                <a:off x="6650038" y="5627688"/>
                <a:ext cx="369887" cy="32226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Rectangle 26"/>
              <p:cNvSpPr>
                <a:spLocks noChangeArrowheads="1"/>
              </p:cNvSpPr>
              <p:nvPr/>
            </p:nvSpPr>
            <p:spPr bwMode="auto">
              <a:xfrm>
                <a:off x="6650038" y="5611813"/>
                <a:ext cx="390525" cy="158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27"/>
              <p:cNvSpPr>
                <a:spLocks noChangeArrowheads="1"/>
              </p:cNvSpPr>
              <p:nvPr/>
            </p:nvSpPr>
            <p:spPr bwMode="auto">
              <a:xfrm>
                <a:off x="6837363" y="5846763"/>
                <a:ext cx="52387"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Rectangle 28"/>
              <p:cNvSpPr>
                <a:spLocks noChangeArrowheads="1"/>
              </p:cNvSpPr>
              <p:nvPr/>
            </p:nvSpPr>
            <p:spPr bwMode="auto">
              <a:xfrm>
                <a:off x="6743700" y="5846763"/>
                <a:ext cx="53975"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Rectangle 29"/>
              <p:cNvSpPr>
                <a:spLocks noChangeArrowheads="1"/>
              </p:cNvSpPr>
              <p:nvPr/>
            </p:nvSpPr>
            <p:spPr bwMode="auto">
              <a:xfrm>
                <a:off x="6651625" y="5668963"/>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30"/>
              <p:cNvSpPr>
                <a:spLocks noChangeArrowheads="1"/>
              </p:cNvSpPr>
              <p:nvPr/>
            </p:nvSpPr>
            <p:spPr bwMode="auto">
              <a:xfrm>
                <a:off x="6651625" y="5761038"/>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Rectangle 31"/>
              <p:cNvSpPr>
                <a:spLocks noChangeArrowheads="1"/>
              </p:cNvSpPr>
              <p:nvPr/>
            </p:nvSpPr>
            <p:spPr bwMode="auto">
              <a:xfrm>
                <a:off x="6678613" y="5548313"/>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32"/>
              <p:cNvSpPr>
                <a:spLocks noChangeArrowheads="1"/>
              </p:cNvSpPr>
              <p:nvPr/>
            </p:nvSpPr>
            <p:spPr bwMode="auto">
              <a:xfrm>
                <a:off x="7110413" y="5259388"/>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Rectangle 33"/>
              <p:cNvSpPr>
                <a:spLocks noChangeArrowheads="1"/>
              </p:cNvSpPr>
              <p:nvPr/>
            </p:nvSpPr>
            <p:spPr bwMode="auto">
              <a:xfrm>
                <a:off x="7089775" y="5243513"/>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34"/>
              <p:cNvSpPr>
                <a:spLocks noChangeArrowheads="1"/>
              </p:cNvSpPr>
              <p:nvPr/>
            </p:nvSpPr>
            <p:spPr bwMode="auto">
              <a:xfrm>
                <a:off x="7332663"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35"/>
              <p:cNvSpPr>
                <a:spLocks noChangeArrowheads="1"/>
              </p:cNvSpPr>
              <p:nvPr/>
            </p:nvSpPr>
            <p:spPr bwMode="auto">
              <a:xfrm>
                <a:off x="7242175"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36"/>
              <p:cNvSpPr>
                <a:spLocks noChangeArrowheads="1"/>
              </p:cNvSpPr>
              <p:nvPr/>
            </p:nvSpPr>
            <p:spPr bwMode="auto">
              <a:xfrm>
                <a:off x="7150100" y="548798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37"/>
              <p:cNvSpPr>
                <a:spLocks noChangeArrowheads="1"/>
              </p:cNvSpPr>
              <p:nvPr/>
            </p:nvSpPr>
            <p:spPr bwMode="auto">
              <a:xfrm>
                <a:off x="7150100" y="5578475"/>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Rectangle 38"/>
              <p:cNvSpPr>
                <a:spLocks noChangeArrowheads="1"/>
              </p:cNvSpPr>
              <p:nvPr/>
            </p:nvSpPr>
            <p:spPr bwMode="auto">
              <a:xfrm>
                <a:off x="7150100" y="5668963"/>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Rectangle 39"/>
              <p:cNvSpPr>
                <a:spLocks noChangeArrowheads="1"/>
              </p:cNvSpPr>
              <p:nvPr/>
            </p:nvSpPr>
            <p:spPr bwMode="auto">
              <a:xfrm>
                <a:off x="7150100" y="576103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Rectangle 40"/>
              <p:cNvSpPr>
                <a:spLocks noChangeArrowheads="1"/>
              </p:cNvSpPr>
              <p:nvPr/>
            </p:nvSpPr>
            <p:spPr bwMode="auto">
              <a:xfrm>
                <a:off x="7150100" y="5303838"/>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41"/>
              <p:cNvSpPr>
                <a:spLocks noChangeArrowheads="1"/>
              </p:cNvSpPr>
              <p:nvPr/>
            </p:nvSpPr>
            <p:spPr bwMode="auto">
              <a:xfrm>
                <a:off x="7150100" y="5395913"/>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42"/>
              <p:cNvSpPr>
                <a:spLocks noChangeArrowheads="1"/>
              </p:cNvSpPr>
              <p:nvPr/>
            </p:nvSpPr>
            <p:spPr bwMode="auto">
              <a:xfrm>
                <a:off x="7400925"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Rectangle 43"/>
              <p:cNvSpPr>
                <a:spLocks noChangeArrowheads="1"/>
              </p:cNvSpPr>
              <p:nvPr/>
            </p:nvSpPr>
            <p:spPr bwMode="auto">
              <a:xfrm>
                <a:off x="7335838"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4"/>
              <p:cNvSpPr>
                <a:spLocks noChangeArrowheads="1"/>
              </p:cNvSpPr>
              <p:nvPr/>
            </p:nvSpPr>
            <p:spPr bwMode="auto">
              <a:xfrm>
                <a:off x="7485063" y="5922963"/>
                <a:ext cx="153987"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5"/>
              <p:cNvSpPr>
                <a:spLocks noChangeArrowheads="1"/>
              </p:cNvSpPr>
              <p:nvPr/>
            </p:nvSpPr>
            <p:spPr bwMode="auto">
              <a:xfrm>
                <a:off x="6981825" y="5922963"/>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6"/>
              <p:cNvSpPr>
                <a:spLocks/>
              </p:cNvSpPr>
              <p:nvPr/>
            </p:nvSpPr>
            <p:spPr bwMode="auto">
              <a:xfrm>
                <a:off x="7559675" y="4000500"/>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7"/>
              <p:cNvSpPr>
                <a:spLocks/>
              </p:cNvSpPr>
              <p:nvPr/>
            </p:nvSpPr>
            <p:spPr bwMode="auto">
              <a:xfrm>
                <a:off x="7356475" y="4341813"/>
                <a:ext cx="995362" cy="1460500"/>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48"/>
              <p:cNvSpPr>
                <a:spLocks/>
              </p:cNvSpPr>
              <p:nvPr/>
            </p:nvSpPr>
            <p:spPr bwMode="auto">
              <a:xfrm>
                <a:off x="7005638" y="3992563"/>
                <a:ext cx="509587"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49"/>
              <p:cNvSpPr>
                <a:spLocks/>
              </p:cNvSpPr>
              <p:nvPr/>
            </p:nvSpPr>
            <p:spPr bwMode="auto">
              <a:xfrm>
                <a:off x="6951663" y="4213225"/>
                <a:ext cx="573087" cy="1589088"/>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4" name="TextBox 23"/>
            <p:cNvSpPr txBox="1"/>
            <p:nvPr/>
          </p:nvSpPr>
          <p:spPr>
            <a:xfrm>
              <a:off x="6344174" y="3204687"/>
              <a:ext cx="1688924" cy="615553"/>
            </a:xfrm>
            <a:prstGeom prst="rect">
              <a:avLst/>
            </a:prstGeom>
            <a:noFill/>
          </p:spPr>
          <p:txBody>
            <a:bodyPr wrap="none" lIns="0" tIns="0" rIns="0" bIns="0" rtlCol="0">
              <a:spAutoFit/>
            </a:bodyPr>
            <a:lstStyle/>
            <a:p>
              <a:pPr algn="ctr"/>
              <a:r>
                <a:rPr lang="en-US" sz="2000" spc="-70" dirty="0" smtClean="0">
                  <a:solidFill>
                    <a:schemeClr val="bg1"/>
                  </a:solidFill>
                </a:rPr>
                <a:t>Demos, demos, </a:t>
              </a:r>
              <a:br>
                <a:rPr lang="en-US" sz="2000" spc="-70" dirty="0" smtClean="0">
                  <a:solidFill>
                    <a:schemeClr val="bg1"/>
                  </a:solidFill>
                </a:rPr>
              </a:br>
              <a:r>
                <a:rPr lang="en-US" sz="2000" spc="-70" dirty="0" smtClean="0">
                  <a:solidFill>
                    <a:schemeClr val="bg1"/>
                  </a:solidFill>
                </a:rPr>
                <a:t>demos</a:t>
              </a:r>
              <a:endParaRPr lang="en-GB" sz="2000" spc="-70" dirty="0" smtClean="0">
                <a:solidFill>
                  <a:schemeClr val="bg1"/>
                </a:solidFill>
              </a:endParaRPr>
            </a:p>
          </p:txBody>
        </p:sp>
      </p:grpSp>
      <p:grpSp>
        <p:nvGrpSpPr>
          <p:cNvPr id="3" name="Group 2"/>
          <p:cNvGrpSpPr/>
          <p:nvPr/>
        </p:nvGrpSpPr>
        <p:grpSpPr>
          <a:xfrm>
            <a:off x="6448245" y="2421540"/>
            <a:ext cx="1717746" cy="1954085"/>
            <a:chOff x="6466991" y="2252591"/>
            <a:chExt cx="1717746" cy="1954085"/>
          </a:xfrm>
        </p:grpSpPr>
        <p:sp>
          <p:nvSpPr>
            <p:cNvPr id="25" name="TextBox 24"/>
            <p:cNvSpPr txBox="1"/>
            <p:nvPr/>
          </p:nvSpPr>
          <p:spPr>
            <a:xfrm>
              <a:off x="6613640" y="3591123"/>
              <a:ext cx="1474250" cy="615553"/>
            </a:xfrm>
            <a:prstGeom prst="rect">
              <a:avLst/>
            </a:prstGeom>
            <a:noFill/>
          </p:spPr>
          <p:txBody>
            <a:bodyPr wrap="none" lIns="0" tIns="0" rIns="0" bIns="0" rtlCol="0">
              <a:spAutoFit/>
            </a:bodyPr>
            <a:lstStyle/>
            <a:p>
              <a:pPr algn="ctr"/>
              <a:r>
                <a:rPr lang="en-US" sz="2000" spc="-70" dirty="0" smtClean="0">
                  <a:solidFill>
                    <a:schemeClr val="bg1"/>
                  </a:solidFill>
                </a:rPr>
                <a:t>Roadmap and</a:t>
              </a:r>
              <a:br>
                <a:rPr lang="en-US" sz="2000" spc="-70" dirty="0" smtClean="0">
                  <a:solidFill>
                    <a:schemeClr val="bg1"/>
                  </a:solidFill>
                </a:rPr>
              </a:br>
              <a:r>
                <a:rPr lang="en-US" sz="2000" spc="-70" dirty="0" smtClean="0">
                  <a:solidFill>
                    <a:schemeClr val="bg1"/>
                  </a:solidFill>
                </a:rPr>
                <a:t>next steps</a:t>
              </a:r>
              <a:endParaRPr lang="en-GB" sz="2000" spc="-70" dirty="0" smtClean="0">
                <a:solidFill>
                  <a:schemeClr val="bg1"/>
                </a:solidFill>
              </a:endParaRPr>
            </a:p>
          </p:txBody>
        </p:sp>
        <p:pic>
          <p:nvPicPr>
            <p:cNvPr id="70" name="Picture 69"/>
            <p:cNvPicPr>
              <a:picLocks noChangeAspect="1"/>
            </p:cNvPicPr>
            <p:nvPr/>
          </p:nvPicPr>
          <p:blipFill>
            <a:blip r:embed="rId4"/>
            <a:stretch>
              <a:fillRect/>
            </a:stretch>
          </p:blipFill>
          <p:spPr>
            <a:xfrm>
              <a:off x="6466991" y="2252591"/>
              <a:ext cx="1717746" cy="1717746"/>
            </a:xfrm>
            <a:prstGeom prst="rect">
              <a:avLst/>
            </a:prstGeom>
          </p:spPr>
        </p:pic>
      </p:grpSp>
    </p:spTree>
    <p:extLst>
      <p:ext uri="{BB962C8B-B14F-4D97-AF65-F5344CB8AC3E}">
        <p14:creationId xmlns:p14="http://schemas.microsoft.com/office/powerpoint/2010/main" val="3291581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1000"/>
                                        <p:tgtEl>
                                          <p:spTgt spid="68"/>
                                        </p:tgtEl>
                                      </p:cBhvr>
                                    </p:animEffect>
                                    <p:anim calcmode="lin" valueType="num">
                                      <p:cBhvr>
                                        <p:cTn id="26" dur="1000" fill="hold"/>
                                        <p:tgtEl>
                                          <p:spTgt spid="68"/>
                                        </p:tgtEl>
                                        <p:attrNameLst>
                                          <p:attrName>ppt_x</p:attrName>
                                        </p:attrNameLst>
                                      </p:cBhvr>
                                      <p:tavLst>
                                        <p:tav tm="0">
                                          <p:val>
                                            <p:strVal val="#ppt_x"/>
                                          </p:val>
                                        </p:tav>
                                        <p:tav tm="100000">
                                          <p:val>
                                            <p:strVal val="#ppt_x"/>
                                          </p:val>
                                        </p:tav>
                                      </p:tavLst>
                                    </p:anim>
                                    <p:anim calcmode="lin" valueType="num">
                                      <p:cBhvr>
                                        <p:cTn id="2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6499412" y="-4131"/>
            <a:ext cx="5689413"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nl-BE"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hidden="1"/>
          <p:cNvSpPr/>
          <p:nvPr/>
        </p:nvSpPr>
        <p:spPr bwMode="auto">
          <a:xfrm>
            <a:off x="7351" y="1336948"/>
            <a:ext cx="6169424" cy="5516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42" tIns="143236" rIns="179042" bIns="143236" numCol="1" spcCol="0" rtlCol="0" fromWordArt="0" anchor="t" anchorCtr="0" forceAA="0" compatLnSpc="1">
            <a:prstTxWarp prst="textNoShape">
              <a:avLst/>
            </a:prstTxWarp>
            <a:noAutofit/>
          </a:bodyPr>
          <a:lstStyle/>
          <a:p>
            <a:pPr algn="ctr" defTabSz="912924" fontAlgn="base">
              <a:lnSpc>
                <a:spcPct val="90000"/>
              </a:lnSpc>
              <a:spcBef>
                <a:spcPct val="0"/>
              </a:spcBef>
              <a:spcAft>
                <a:spcPct val="0"/>
              </a:spcAft>
            </a:pPr>
            <a:endParaRPr lang="en-US" sz="2349"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50922" y="3581303"/>
            <a:ext cx="5438117" cy="3272566"/>
          </a:xfrm>
          <a:prstGeom prst="rect">
            <a:avLst/>
          </a:prstGeom>
          <a:noFill/>
        </p:spPr>
        <p:txBody>
          <a:bodyPr wrap="square" lIns="179042" tIns="143236" rIns="179042" bIns="143236" rtlCol="0">
            <a:spAutoFit/>
          </a:bodyPr>
          <a:lstStyle/>
          <a:p>
            <a:pPr defTabSz="913013">
              <a:lnSpc>
                <a:spcPct val="90000"/>
              </a:lnSpc>
              <a:spcAft>
                <a:spcPts val="588"/>
              </a:spcAft>
            </a:pPr>
            <a:r>
              <a:rPr lang="en-US" sz="4312" u="sng" dirty="0">
                <a:gradFill>
                  <a:gsLst>
                    <a:gs pos="2917">
                      <a:srgbClr val="FFFFFF"/>
                    </a:gs>
                    <a:gs pos="30000">
                      <a:srgbClr val="FFFFFF"/>
                    </a:gs>
                  </a:gsLst>
                  <a:lin ang="5400000" scaled="0"/>
                </a:gradFill>
                <a:latin typeface="Segoe UI Light"/>
              </a:rPr>
              <a:t>aka.ms/</a:t>
            </a:r>
            <a:r>
              <a:rPr lang="en-US" sz="4312" u="sng" dirty="0" err="1">
                <a:gradFill>
                  <a:gsLst>
                    <a:gs pos="2917">
                      <a:srgbClr val="FFFFFF"/>
                    </a:gs>
                    <a:gs pos="30000">
                      <a:srgbClr val="FFFFFF"/>
                    </a:gs>
                  </a:gsLst>
                  <a:lin ang="5400000" scaled="0"/>
                </a:gradFill>
                <a:latin typeface="Segoe UI Light"/>
              </a:rPr>
              <a:t>OfficeDevPnP</a:t>
            </a:r>
            <a:endParaRPr lang="en-US" sz="4312" u="sng" dirty="0">
              <a:gradFill>
                <a:gsLst>
                  <a:gs pos="2917">
                    <a:srgbClr val="FFFFFF"/>
                  </a:gs>
                  <a:gs pos="30000">
                    <a:srgbClr val="FFFFFF"/>
                  </a:gs>
                </a:gsLst>
                <a:lin ang="5400000" scaled="0"/>
              </a:gradFill>
              <a:latin typeface="Segoe UI Light"/>
            </a:endParaRPr>
          </a:p>
          <a:p>
            <a:pPr defTabSz="913013">
              <a:lnSpc>
                <a:spcPct val="90000"/>
              </a:lnSpc>
              <a:spcAft>
                <a:spcPts val="588"/>
              </a:spcAft>
            </a:pPr>
            <a:endParaRPr lang="en-US" sz="3528" u="sng" dirty="0">
              <a:gradFill>
                <a:gsLst>
                  <a:gs pos="2917">
                    <a:srgbClr val="FFFFFF"/>
                  </a:gs>
                  <a:gs pos="30000">
                    <a:srgbClr val="FFFFFF"/>
                  </a:gs>
                </a:gsLst>
                <a:lin ang="5400000" scaled="0"/>
              </a:gradFill>
              <a:latin typeface="Segoe UI Light"/>
            </a:endParaRPr>
          </a:p>
          <a:p>
            <a:pPr defTabSz="913013">
              <a:lnSpc>
                <a:spcPct val="90000"/>
              </a:lnSpc>
              <a:spcAft>
                <a:spcPts val="588"/>
              </a:spcAft>
            </a:pPr>
            <a:r>
              <a:rPr lang="en-US" sz="2744" u="sng" dirty="0">
                <a:gradFill>
                  <a:gsLst>
                    <a:gs pos="2917">
                      <a:srgbClr val="FFFFFF"/>
                    </a:gs>
                    <a:gs pos="30000">
                      <a:srgbClr val="FFFFFF"/>
                    </a:gs>
                  </a:gsLst>
                  <a:lin ang="5400000" scaled="0"/>
                </a:gradFill>
                <a:latin typeface="Segoe UI Light"/>
              </a:rPr>
              <a:t>aka.ms/</a:t>
            </a:r>
            <a:r>
              <a:rPr lang="en-US" sz="2744" u="sng" dirty="0" err="1">
                <a:gradFill>
                  <a:gsLst>
                    <a:gs pos="2917">
                      <a:srgbClr val="FFFFFF"/>
                    </a:gs>
                    <a:gs pos="30000">
                      <a:srgbClr val="FFFFFF"/>
                    </a:gs>
                  </a:gsLst>
                  <a:lin ang="5400000" scaled="0"/>
                </a:gradFill>
                <a:latin typeface="Segoe UI Light"/>
              </a:rPr>
              <a:t>OfficeDevPnPYammer</a:t>
            </a:r>
            <a:endParaRPr lang="en-US" sz="2744" u="sng" dirty="0">
              <a:gradFill>
                <a:gsLst>
                  <a:gs pos="2917">
                    <a:srgbClr val="FFFFFF"/>
                  </a:gs>
                  <a:gs pos="30000">
                    <a:srgbClr val="FFFFFF"/>
                  </a:gs>
                </a:gsLst>
                <a:lin ang="5400000" scaled="0"/>
              </a:gradFill>
              <a:latin typeface="Segoe UI Light"/>
            </a:endParaRPr>
          </a:p>
          <a:p>
            <a:pPr defTabSz="913013">
              <a:lnSpc>
                <a:spcPct val="90000"/>
              </a:lnSpc>
              <a:spcAft>
                <a:spcPts val="588"/>
              </a:spcAft>
            </a:pPr>
            <a:r>
              <a:rPr lang="en-US" sz="2744" u="sng" dirty="0">
                <a:gradFill>
                  <a:gsLst>
                    <a:gs pos="2917">
                      <a:srgbClr val="FFFFFF"/>
                    </a:gs>
                    <a:gs pos="30000">
                      <a:srgbClr val="FFFFFF"/>
                    </a:gs>
                  </a:gsLst>
                  <a:lin ang="5400000" scaled="0"/>
                </a:gradFill>
                <a:latin typeface="Segoe UI Light"/>
              </a:rPr>
              <a:t>aka.ms/</a:t>
            </a:r>
            <a:r>
              <a:rPr lang="en-US" sz="2744" u="sng" dirty="0" err="1">
                <a:gradFill>
                  <a:gsLst>
                    <a:gs pos="2917">
                      <a:srgbClr val="FFFFFF"/>
                    </a:gs>
                    <a:gs pos="30000">
                      <a:srgbClr val="FFFFFF"/>
                    </a:gs>
                  </a:gsLst>
                  <a:lin ang="5400000" scaled="0"/>
                </a:gradFill>
                <a:latin typeface="Segoe UI Light"/>
              </a:rPr>
              <a:t>OfficeDevPnPMSDN</a:t>
            </a:r>
            <a:endParaRPr lang="en-US" sz="2744" u="sng" dirty="0">
              <a:gradFill>
                <a:gsLst>
                  <a:gs pos="2917">
                    <a:srgbClr val="FFFFFF"/>
                  </a:gs>
                  <a:gs pos="30000">
                    <a:srgbClr val="FFFFFF"/>
                  </a:gs>
                </a:gsLst>
                <a:lin ang="5400000" scaled="0"/>
              </a:gradFill>
              <a:latin typeface="Segoe UI Light"/>
            </a:endParaRPr>
          </a:p>
          <a:p>
            <a:pPr defTabSz="913013">
              <a:lnSpc>
                <a:spcPct val="90000"/>
              </a:lnSpc>
              <a:spcAft>
                <a:spcPts val="588"/>
              </a:spcAft>
            </a:pPr>
            <a:r>
              <a:rPr lang="en-US" sz="2744" u="sng" dirty="0">
                <a:gradFill>
                  <a:gsLst>
                    <a:gs pos="2917">
                      <a:srgbClr val="FFFFFF"/>
                    </a:gs>
                    <a:gs pos="30000">
                      <a:srgbClr val="FFFFFF"/>
                    </a:gs>
                  </a:gsLst>
                  <a:lin ang="5400000" scaled="0"/>
                </a:gradFill>
                <a:latin typeface="Segoe UI Light"/>
              </a:rPr>
              <a:t>aka.ms/</a:t>
            </a:r>
            <a:r>
              <a:rPr lang="en-US" sz="2744" u="sng" dirty="0" err="1">
                <a:gradFill>
                  <a:gsLst>
                    <a:gs pos="2917">
                      <a:srgbClr val="FFFFFF"/>
                    </a:gs>
                    <a:gs pos="30000">
                      <a:srgbClr val="FFFFFF"/>
                    </a:gs>
                  </a:gsLst>
                  <a:lin ang="5400000" scaled="0"/>
                </a:gradFill>
                <a:latin typeface="Segoe UI Light"/>
              </a:rPr>
              <a:t>OfficeDevPnPVideos</a:t>
            </a:r>
            <a:endParaRPr lang="en-US" sz="2744" u="sng" dirty="0">
              <a:gradFill>
                <a:gsLst>
                  <a:gs pos="2917">
                    <a:srgbClr val="FFFFFF"/>
                  </a:gs>
                  <a:gs pos="30000">
                    <a:srgbClr val="FFFFFF"/>
                  </a:gs>
                </a:gsLst>
                <a:lin ang="5400000" scaled="0"/>
              </a:gradFill>
              <a:latin typeface="Segoe UI Light"/>
            </a:endParaRPr>
          </a:p>
          <a:p>
            <a:pPr defTabSz="913013">
              <a:lnSpc>
                <a:spcPct val="90000"/>
              </a:lnSpc>
              <a:spcAft>
                <a:spcPts val="588"/>
              </a:spcAft>
            </a:pPr>
            <a:r>
              <a:rPr lang="en-US" sz="2744" u="sng" dirty="0">
                <a:gradFill>
                  <a:gsLst>
                    <a:gs pos="2917">
                      <a:srgbClr val="FFFFFF"/>
                    </a:gs>
                    <a:gs pos="30000">
                      <a:srgbClr val="FFFFFF"/>
                    </a:gs>
                  </a:gsLst>
                  <a:lin ang="5400000" scaled="0"/>
                </a:gradFill>
                <a:latin typeface="Segoe UI Light"/>
              </a:rPr>
              <a:t>aka.ms/</a:t>
            </a:r>
            <a:r>
              <a:rPr lang="en-US" sz="2744" u="sng" dirty="0" err="1">
                <a:gradFill>
                  <a:gsLst>
                    <a:gs pos="2917">
                      <a:srgbClr val="FFFFFF"/>
                    </a:gs>
                    <a:gs pos="30000">
                      <a:srgbClr val="FFFFFF"/>
                    </a:gs>
                  </a:gsLst>
                  <a:lin ang="5400000" scaled="0"/>
                </a:gradFill>
                <a:latin typeface="Segoe UI Light"/>
              </a:rPr>
              <a:t>OfficeDevPnPTraining</a:t>
            </a:r>
            <a:endParaRPr lang="en-US" sz="392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2450" y="-154378"/>
            <a:ext cx="5641238" cy="2294461"/>
            <a:chOff x="477350" y="330556"/>
            <a:chExt cx="5758172" cy="234202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49535" cy="861704"/>
            </a:xfrm>
            <a:prstGeom prst="rect">
              <a:avLst/>
            </a:prstGeom>
            <a:noFill/>
          </p:spPr>
          <p:txBody>
            <a:bodyPr wrap="none" lIns="0" tIns="0" rIns="0" bIns="0" rtlCol="0">
              <a:spAutoFit/>
            </a:bodyPr>
            <a:lstStyle/>
            <a:p>
              <a:r>
                <a:rPr lang="en-US" sz="2743" dirty="0">
                  <a:solidFill>
                    <a:srgbClr val="FFFFFF"/>
                  </a:solidFill>
                  <a:latin typeface="Segoe UI Light"/>
                </a:rPr>
                <a:t>Developer</a:t>
              </a:r>
            </a:p>
            <a:p>
              <a:r>
                <a:rPr lang="en-US" sz="2743" dirty="0">
                  <a:solidFill>
                    <a:srgbClr val="FFFFFF"/>
                  </a:solidFill>
                  <a:latin typeface="Segoe UI Light"/>
                </a:rPr>
                <a:t>Patterns &amp; Practices</a:t>
              </a: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8773" y="0"/>
            <a:ext cx="3841750" cy="6858000"/>
          </a:xfrm>
          <a:prstGeom prst="rect">
            <a:avLst/>
          </a:prstGeom>
        </p:spPr>
      </p:pic>
    </p:spTree>
    <p:extLst>
      <p:ext uri="{BB962C8B-B14F-4D97-AF65-F5344CB8AC3E}">
        <p14:creationId xmlns:p14="http://schemas.microsoft.com/office/powerpoint/2010/main" val="152026583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at Ignite</a:t>
            </a:r>
            <a:endParaRPr lang="nl-BE" dirty="0"/>
          </a:p>
        </p:txBody>
      </p:sp>
      <p:sp>
        <p:nvSpPr>
          <p:cNvPr id="3" name="Text Placeholder 2"/>
          <p:cNvSpPr>
            <a:spLocks noGrp="1"/>
          </p:cNvSpPr>
          <p:nvPr>
            <p:ph type="body" sz="quarter" idx="10"/>
          </p:nvPr>
        </p:nvSpPr>
        <p:spPr>
          <a:xfrm>
            <a:off x="519112" y="1277467"/>
            <a:ext cx="11149013" cy="2043636"/>
          </a:xfrm>
        </p:spPr>
        <p:txBody>
          <a:bodyPr/>
          <a:lstStyle/>
          <a:p>
            <a:r>
              <a:rPr lang="en-US" sz="3200" b="1" dirty="0" smtClean="0"/>
              <a:t>Lots</a:t>
            </a:r>
            <a:r>
              <a:rPr lang="en-US" sz="3200" dirty="0" smtClean="0"/>
              <a:t> of people at our booth</a:t>
            </a:r>
          </a:p>
          <a:p>
            <a:r>
              <a:rPr lang="en-US" sz="3200" dirty="0" smtClean="0">
                <a:hlinkClick r:id="rId2"/>
              </a:rPr>
              <a:t>Deep </a:t>
            </a:r>
            <a:r>
              <a:rPr lang="en-US" sz="3200" dirty="0">
                <a:hlinkClick r:id="rId2"/>
              </a:rPr>
              <a:t>Dive into Safe SharePoint Branding in Office 365 Using Repeatable Patterns and </a:t>
            </a:r>
            <a:r>
              <a:rPr lang="en-US" sz="3200" dirty="0" smtClean="0">
                <a:hlinkClick r:id="rId2"/>
              </a:rPr>
              <a:t>Practices</a:t>
            </a:r>
            <a:r>
              <a:rPr lang="en-US" sz="3200" dirty="0" smtClean="0"/>
              <a:t> </a:t>
            </a:r>
            <a:r>
              <a:rPr lang="en-US" sz="3200" dirty="0"/>
              <a:t>by Vesa Juvonen </a:t>
            </a:r>
            <a:endParaRPr lang="en-US" sz="3200" dirty="0" smtClean="0"/>
          </a:p>
          <a:p>
            <a:r>
              <a:rPr lang="en-US" sz="3200" dirty="0">
                <a:hlinkClick r:id="rId2"/>
              </a:rPr>
              <a:t>Future-Proofing Your On-Premises SharePoint </a:t>
            </a:r>
            <a:r>
              <a:rPr lang="en-US" sz="3200" dirty="0" smtClean="0">
                <a:hlinkClick r:id="rId2"/>
              </a:rPr>
              <a:t>Development</a:t>
            </a:r>
            <a:r>
              <a:rPr lang="en-US" sz="3200" dirty="0" smtClean="0"/>
              <a:t> </a:t>
            </a:r>
            <a:r>
              <a:rPr lang="en-US" sz="3200" dirty="0"/>
              <a:t>by Vesa Juvonen </a:t>
            </a:r>
            <a:endParaRPr lang="en-US" sz="3200" dirty="0" smtClean="0"/>
          </a:p>
          <a:p>
            <a:r>
              <a:rPr lang="nl-BE" sz="3200" dirty="0" smtClean="0">
                <a:hlinkClick r:id="rId3"/>
              </a:rPr>
              <a:t>Transforming </a:t>
            </a:r>
            <a:r>
              <a:rPr lang="nl-BE" sz="3200" dirty="0" err="1">
                <a:hlinkClick r:id="rId3"/>
              </a:rPr>
              <a:t>Your</a:t>
            </a:r>
            <a:r>
              <a:rPr lang="nl-BE" sz="3200" dirty="0">
                <a:hlinkClick r:id="rId3"/>
              </a:rPr>
              <a:t> SharePoint Full Trust Code to the Office </a:t>
            </a:r>
            <a:r>
              <a:rPr lang="nl-BE" sz="3200" dirty="0" err="1">
                <a:hlinkClick r:id="rId3"/>
              </a:rPr>
              <a:t>App</a:t>
            </a:r>
            <a:r>
              <a:rPr lang="nl-BE" sz="3200" dirty="0">
                <a:hlinkClick r:id="rId3"/>
              </a:rPr>
              <a:t> </a:t>
            </a:r>
            <a:r>
              <a:rPr lang="nl-BE" sz="3200" dirty="0" smtClean="0">
                <a:hlinkClick r:id="rId3"/>
              </a:rPr>
              <a:t>Model</a:t>
            </a:r>
            <a:r>
              <a:rPr lang="nl-BE" sz="3200" dirty="0" smtClean="0"/>
              <a:t> </a:t>
            </a:r>
            <a:r>
              <a:rPr lang="nl-BE" sz="3200" dirty="0" err="1"/>
              <a:t>by</a:t>
            </a:r>
            <a:r>
              <a:rPr lang="nl-BE" sz="3200" dirty="0"/>
              <a:t> Bob </a:t>
            </a:r>
            <a:r>
              <a:rPr lang="nl-BE" sz="3200" dirty="0" err="1"/>
              <a:t>German</a:t>
            </a:r>
            <a:r>
              <a:rPr lang="nl-BE" sz="3200" dirty="0"/>
              <a:t> (MVP), Chris </a:t>
            </a:r>
            <a:r>
              <a:rPr lang="nl-BE" sz="3200" dirty="0" err="1"/>
              <a:t>O’Brien</a:t>
            </a:r>
            <a:r>
              <a:rPr lang="nl-BE" sz="3200" dirty="0"/>
              <a:t> (MVP),  Erwin van Hunen (MVP/MCM), Frank Marasco, Vesa </a:t>
            </a:r>
            <a:r>
              <a:rPr lang="nl-BE" sz="3200" dirty="0" smtClean="0"/>
              <a:t>Juvonen</a:t>
            </a:r>
          </a:p>
          <a:p>
            <a:r>
              <a:rPr lang="en-US" sz="3200" dirty="0">
                <a:hlinkClick r:id="rId4"/>
              </a:rPr>
              <a:t>Deep Dive into Custom App Provisioning and Deployment in Microsoft Office </a:t>
            </a:r>
            <a:r>
              <a:rPr lang="en-US" sz="3200" dirty="0" smtClean="0">
                <a:hlinkClick r:id="rId4"/>
              </a:rPr>
              <a:t>365 </a:t>
            </a:r>
            <a:r>
              <a:rPr lang="en-US" sz="3200" dirty="0"/>
              <a:t>by Steve Walker </a:t>
            </a:r>
            <a:endParaRPr lang="nl-BE" sz="3200" dirty="0"/>
          </a:p>
        </p:txBody>
      </p:sp>
      <p:pic>
        <p:nvPicPr>
          <p:cNvPr id="102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7661" y="0"/>
            <a:ext cx="3181164" cy="178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4505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PnP model</a:t>
            </a:r>
            <a:endParaRPr lang="en-GB" dirty="0"/>
          </a:p>
        </p:txBody>
      </p:sp>
      <p:sp>
        <p:nvSpPr>
          <p:cNvPr id="4" name="Rectangle 3"/>
          <p:cNvSpPr/>
          <p:nvPr/>
        </p:nvSpPr>
        <p:spPr bwMode="auto">
          <a:xfrm>
            <a:off x="4079276" y="2664950"/>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PnP</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19112" y="1970405"/>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Community</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519112" y="3505829"/>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JDP program</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7223671" y="2417078"/>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Training</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3671" y="3509129"/>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Guidance / MSDN</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223671" y="4601180"/>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Videos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p:cNvCxnSpPr/>
          <p:nvPr/>
        </p:nvCxnSpPr>
        <p:spPr>
          <a:xfrm>
            <a:off x="2682693" y="2664950"/>
            <a:ext cx="1214203" cy="579619"/>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682693" y="3505829"/>
            <a:ext cx="1214203" cy="713102"/>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auto">
          <a:xfrm>
            <a:off x="7223671" y="1328689"/>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Reusable samples and solutions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9479014" y="1328689"/>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Core </a:t>
            </a:r>
            <a:br>
              <a:rPr lang="en-US" sz="2000" dirty="0" smtClean="0">
                <a:gradFill>
                  <a:gsLst>
                    <a:gs pos="0">
                      <a:srgbClr val="FFFFFF"/>
                    </a:gs>
                    <a:gs pos="100000">
                      <a:srgbClr val="FFFFFF"/>
                    </a:gs>
                  </a:gsLst>
                  <a:lin ang="5400000" scaled="0"/>
                </a:gradFill>
                <a:ea typeface="Segoe UI" pitchFamily="34" charset="0"/>
                <a:cs typeface="Segoe UI" pitchFamily="34" charset="0"/>
              </a:rPr>
            </a:br>
            <a:r>
              <a:rPr lang="en-US" sz="2000" dirty="0" smtClean="0">
                <a:gradFill>
                  <a:gsLst>
                    <a:gs pos="0">
                      <a:srgbClr val="FFFFFF"/>
                    </a:gs>
                    <a:gs pos="100000">
                      <a:srgbClr val="FFFFFF"/>
                    </a:gs>
                  </a:gsLst>
                  <a:lin ang="5400000" scaled="0"/>
                </a:gradFill>
                <a:ea typeface="Segoe UI" pitchFamily="34" charset="0"/>
                <a:cs typeface="Segoe UI" pitchFamily="34" charset="0"/>
              </a:rPr>
              <a:t>component</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9479014" y="2417078"/>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Presentations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9479014" y="3509129"/>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Seminar materials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479014" y="4601180"/>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Other assets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p:cNvCxnSpPr/>
          <p:nvPr/>
        </p:nvCxnSpPr>
        <p:spPr>
          <a:xfrm flipV="1">
            <a:off x="6202791" y="1970405"/>
            <a:ext cx="973593" cy="1331627"/>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202791" y="3451667"/>
            <a:ext cx="973593" cy="1591990"/>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202791" y="3394204"/>
            <a:ext cx="973593" cy="468176"/>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202791" y="2859556"/>
            <a:ext cx="973593" cy="442476"/>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5118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Key numbers (</a:t>
            </a:r>
            <a:r>
              <a:rPr lang="en-US" sz="2800" dirty="0" smtClean="0"/>
              <a:t>previous month</a:t>
            </a:r>
            <a:r>
              <a:rPr lang="en-US" dirty="0" smtClean="0"/>
              <a:t>)</a:t>
            </a:r>
            <a:endParaRPr lang="en-US" dirty="0"/>
          </a:p>
        </p:txBody>
      </p:sp>
      <p:sp>
        <p:nvSpPr>
          <p:cNvPr id="3" name="Text Placeholder 2"/>
          <p:cNvSpPr>
            <a:spLocks noGrp="1"/>
          </p:cNvSpPr>
          <p:nvPr>
            <p:ph type="body" sz="quarter" idx="10"/>
          </p:nvPr>
        </p:nvSpPr>
        <p:spPr>
          <a:xfrm>
            <a:off x="519112" y="1447799"/>
            <a:ext cx="11149013" cy="4727370"/>
          </a:xfrm>
        </p:spPr>
        <p:txBody>
          <a:bodyPr/>
          <a:lstStyle/>
          <a:p>
            <a:r>
              <a:rPr lang="en-US" sz="3200" dirty="0" smtClean="0"/>
              <a:t>Forked </a:t>
            </a:r>
            <a:r>
              <a:rPr lang="en-US" sz="3200" dirty="0" smtClean="0"/>
              <a:t>528 </a:t>
            </a:r>
            <a:r>
              <a:rPr lang="en-US" sz="3200" dirty="0" smtClean="0"/>
              <a:t>times </a:t>
            </a:r>
            <a:r>
              <a:rPr lang="en-US" sz="2400" dirty="0" smtClean="0"/>
              <a:t>(444, 360, 282, 227, 190, 135)</a:t>
            </a:r>
          </a:p>
          <a:p>
            <a:r>
              <a:rPr lang="en-US" sz="3200" dirty="0" smtClean="0"/>
              <a:t>593 merged/closed pull </a:t>
            </a:r>
            <a:r>
              <a:rPr lang="en-US" sz="3200" dirty="0"/>
              <a:t>requests </a:t>
            </a:r>
            <a:r>
              <a:rPr lang="en-US" sz="2400" dirty="0" smtClean="0"/>
              <a:t>(479, 384, 329, 280, 236, 189) </a:t>
            </a:r>
          </a:p>
          <a:p>
            <a:r>
              <a:rPr lang="en-US" sz="3200" dirty="0" smtClean="0"/>
              <a:t>131 closed </a:t>
            </a:r>
            <a:r>
              <a:rPr lang="en-US" sz="3200" dirty="0"/>
              <a:t>issues </a:t>
            </a:r>
            <a:r>
              <a:rPr lang="en-US" sz="2400" dirty="0" smtClean="0"/>
              <a:t>(122, 101, 73, 67, 58, 43) </a:t>
            </a:r>
          </a:p>
          <a:p>
            <a:r>
              <a:rPr lang="en-US" sz="3200" dirty="0" smtClean="0"/>
              <a:t>More than 4100 </a:t>
            </a:r>
            <a:r>
              <a:rPr lang="en-US" sz="2400" dirty="0" smtClean="0"/>
              <a:t>(4100, 4100, 3776, 2566, 3050, 2160) </a:t>
            </a:r>
            <a:r>
              <a:rPr lang="en-US" sz="3200" dirty="0" smtClean="0"/>
              <a:t>unique visitors during last 2 weeks</a:t>
            </a:r>
          </a:p>
          <a:p>
            <a:r>
              <a:rPr lang="en-US" sz="3200" dirty="0" smtClean="0"/>
              <a:t>Nuget package 6004 downloads </a:t>
            </a:r>
            <a:r>
              <a:rPr lang="en-US" sz="2400" dirty="0" smtClean="0"/>
              <a:t>(5440, 4711, 4450, 4030, 3800)</a:t>
            </a:r>
          </a:p>
          <a:p>
            <a:r>
              <a:rPr lang="en-US" sz="3200" dirty="0" smtClean="0"/>
              <a:t>Yammer group has </a:t>
            </a:r>
            <a:r>
              <a:rPr lang="en-US" sz="3200" dirty="0" smtClean="0"/>
              <a:t>2437 </a:t>
            </a:r>
            <a:r>
              <a:rPr lang="en-US" sz="3200" dirty="0" smtClean="0"/>
              <a:t>members </a:t>
            </a:r>
            <a:r>
              <a:rPr lang="en-US" sz="2400" dirty="0" smtClean="0"/>
              <a:t>(2251, 2013, 1739, 1525, 1419, 757)</a:t>
            </a:r>
          </a:p>
          <a:p>
            <a:pPr lvl="1"/>
            <a:r>
              <a:rPr lang="en-US" sz="1800" dirty="0" smtClean="0"/>
              <a:t>aka.ms/</a:t>
            </a:r>
            <a:r>
              <a:rPr lang="en-US" sz="1800" dirty="0" err="1" smtClean="0"/>
              <a:t>OfficeDevPnPYammer</a:t>
            </a:r>
            <a:endParaRPr lang="en-US" sz="1800" dirty="0"/>
          </a:p>
          <a:p>
            <a:r>
              <a:rPr lang="en-US" sz="3200" dirty="0" smtClean="0"/>
              <a:t>Facebook page has 194 likes </a:t>
            </a:r>
            <a:r>
              <a:rPr lang="en-US" sz="2400" dirty="0" smtClean="0"/>
              <a:t>(175, 135, 121)</a:t>
            </a:r>
          </a:p>
          <a:p>
            <a:pPr lvl="1"/>
            <a:r>
              <a:rPr lang="en-US" sz="1600" dirty="0"/>
              <a:t>https://</a:t>
            </a:r>
            <a:r>
              <a:rPr lang="en-US" sz="1600" dirty="0" smtClean="0"/>
              <a:t>www.facebook.com/OfficeDevPnP </a:t>
            </a:r>
          </a:p>
          <a:p>
            <a:endParaRPr lang="en-US" sz="3200" dirty="0"/>
          </a:p>
        </p:txBody>
      </p:sp>
    </p:spTree>
    <p:extLst>
      <p:ext uri="{BB962C8B-B14F-4D97-AF65-F5344CB8AC3E}">
        <p14:creationId xmlns:p14="http://schemas.microsoft.com/office/powerpoint/2010/main" val="106163513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May Release - new contributions</a:t>
            </a:r>
            <a:endParaRPr lang="en-GB" dirty="0"/>
          </a:p>
        </p:txBody>
      </p:sp>
      <p:sp>
        <p:nvSpPr>
          <p:cNvPr id="3" name="Text Placeholder 2"/>
          <p:cNvSpPr>
            <a:spLocks noGrp="1"/>
          </p:cNvSpPr>
          <p:nvPr>
            <p:ph type="body" sz="quarter" idx="10"/>
          </p:nvPr>
        </p:nvSpPr>
        <p:spPr>
          <a:xfrm>
            <a:off x="519112" y="1313327"/>
            <a:ext cx="11149013" cy="2043636"/>
          </a:xfrm>
        </p:spPr>
        <p:txBody>
          <a:bodyPr/>
          <a:lstStyle/>
          <a:p>
            <a:r>
              <a:rPr lang="en-US" sz="2400" b="1" dirty="0"/>
              <a:t>New</a:t>
            </a:r>
            <a:r>
              <a:rPr lang="en-US" sz="2400" dirty="0"/>
              <a:t> sample </a:t>
            </a:r>
            <a:r>
              <a:rPr lang="en-US" sz="2400" b="1" dirty="0">
                <a:hlinkClick r:id="rId2"/>
              </a:rPr>
              <a:t>Branding.InjectResponsiveCSS</a:t>
            </a:r>
            <a:r>
              <a:rPr lang="en-US" sz="2400" dirty="0"/>
              <a:t> demonstrates how to update out of the box </a:t>
            </a:r>
            <a:r>
              <a:rPr lang="en-US" sz="2400" dirty="0" err="1"/>
              <a:t>seattle.master</a:t>
            </a:r>
            <a:r>
              <a:rPr lang="en-US" sz="2400" dirty="0"/>
              <a:t> user experience responsive without a need to modify the master page as such, but rather to take advantage of the </a:t>
            </a:r>
            <a:r>
              <a:rPr lang="en-US" sz="2400" dirty="0" err="1"/>
              <a:t>AlternateCssUrl</a:t>
            </a:r>
            <a:r>
              <a:rPr lang="en-US" sz="2400" dirty="0"/>
              <a:t> property in Web level</a:t>
            </a:r>
          </a:p>
          <a:p>
            <a:r>
              <a:rPr lang="en-US" sz="2400" b="1" dirty="0"/>
              <a:t>New</a:t>
            </a:r>
            <a:r>
              <a:rPr lang="en-US" sz="2400" dirty="0"/>
              <a:t> sample </a:t>
            </a:r>
            <a:r>
              <a:rPr lang="en-US" sz="2400" b="1" dirty="0">
                <a:hlinkClick r:id="rId3"/>
              </a:rPr>
              <a:t>Core.ListRatingSettings</a:t>
            </a:r>
            <a:r>
              <a:rPr lang="en-US" sz="2400" dirty="0"/>
              <a:t> lets you enable Social features like Rating/Likes on publishing lists and libraries</a:t>
            </a:r>
          </a:p>
          <a:p>
            <a:r>
              <a:rPr lang="en-US" sz="2400" b="1" dirty="0"/>
              <a:t>New</a:t>
            </a:r>
            <a:r>
              <a:rPr lang="en-US" sz="2400" dirty="0"/>
              <a:t> sample </a:t>
            </a:r>
            <a:r>
              <a:rPr lang="en-US" sz="2400" b="1" dirty="0">
                <a:hlinkClick r:id="rId4"/>
              </a:rPr>
              <a:t>Branding.JSLink</a:t>
            </a:r>
            <a:r>
              <a:rPr lang="en-US" sz="2400" dirty="0"/>
              <a:t> includes sample re-usable code which demonstrate how you can use the new Client Side Rendering techniques along with </a:t>
            </a:r>
            <a:r>
              <a:rPr lang="en-US" sz="2400" dirty="0" err="1"/>
              <a:t>JSLink</a:t>
            </a:r>
            <a:r>
              <a:rPr lang="en-US" sz="2400" dirty="0"/>
              <a:t> hooks to modify the rendering of List Forms and </a:t>
            </a:r>
            <a:r>
              <a:rPr lang="en-US" sz="2400" dirty="0" smtClean="0"/>
              <a:t>Views</a:t>
            </a:r>
            <a:endParaRPr lang="en-US" sz="1400" dirty="0" smtClean="0"/>
          </a:p>
          <a:p>
            <a:r>
              <a:rPr lang="en-US" sz="2400" b="1" dirty="0" smtClean="0"/>
              <a:t>New</a:t>
            </a:r>
            <a:r>
              <a:rPr lang="en-US" sz="2400" dirty="0" smtClean="0"/>
              <a:t> sample </a:t>
            </a:r>
            <a:r>
              <a:rPr lang="en-US" sz="2400" b="1" dirty="0" smtClean="0">
                <a:hlinkClick r:id="rId5"/>
              </a:rPr>
              <a:t>BusinessApps.ChatRoom</a:t>
            </a:r>
            <a:r>
              <a:rPr lang="en-US" sz="2400" dirty="0" smtClean="0"/>
              <a:t> shows a method for creating a chat room within a SharePoint web part. The solution uses details from the user's profile to identify the sender of the message and uses </a:t>
            </a:r>
            <a:r>
              <a:rPr lang="en-US" sz="2400" dirty="0" err="1" smtClean="0"/>
              <a:t>SignalR</a:t>
            </a:r>
            <a:r>
              <a:rPr lang="en-US" sz="2400" dirty="0" smtClean="0"/>
              <a:t> to push messages out to each instance of the chat room</a:t>
            </a:r>
          </a:p>
          <a:p>
            <a:pPr marL="0" indent="0">
              <a:buNone/>
            </a:pPr>
            <a:endParaRPr lang="en-US" sz="1800" dirty="0" smtClean="0"/>
          </a:p>
        </p:txBody>
      </p:sp>
    </p:spTree>
    <p:extLst>
      <p:ext uri="{BB962C8B-B14F-4D97-AF65-F5344CB8AC3E}">
        <p14:creationId xmlns:p14="http://schemas.microsoft.com/office/powerpoint/2010/main" val="41385349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May Release - new contributions</a:t>
            </a:r>
            <a:endParaRPr lang="en-GB" dirty="0"/>
          </a:p>
        </p:txBody>
      </p:sp>
      <p:sp>
        <p:nvSpPr>
          <p:cNvPr id="3" name="Text Placeholder 2"/>
          <p:cNvSpPr>
            <a:spLocks noGrp="1"/>
          </p:cNvSpPr>
          <p:nvPr>
            <p:ph type="body" sz="quarter" idx="10"/>
          </p:nvPr>
        </p:nvSpPr>
        <p:spPr>
          <a:xfrm>
            <a:off x="519112" y="1313327"/>
            <a:ext cx="11149013" cy="2043636"/>
          </a:xfrm>
        </p:spPr>
        <p:txBody>
          <a:bodyPr/>
          <a:lstStyle/>
          <a:p>
            <a:r>
              <a:rPr lang="en-US" sz="2400" b="1" dirty="0" smtClean="0"/>
              <a:t>New</a:t>
            </a:r>
            <a:r>
              <a:rPr lang="en-US" sz="2400" dirty="0" smtClean="0"/>
              <a:t> </a:t>
            </a:r>
            <a:r>
              <a:rPr lang="en-US" sz="2400" dirty="0"/>
              <a:t>sample </a:t>
            </a:r>
            <a:r>
              <a:rPr lang="en-US" sz="2400" b="1" dirty="0">
                <a:hlinkClick r:id="rId2"/>
              </a:rPr>
              <a:t>Provisioning.WorkflowTemplate</a:t>
            </a:r>
            <a:r>
              <a:rPr lang="en-US" sz="2400" dirty="0"/>
              <a:t> shows how to provision workflow template (.</a:t>
            </a:r>
            <a:r>
              <a:rPr lang="en-US" sz="2400" dirty="0" err="1"/>
              <a:t>wsp</a:t>
            </a:r>
            <a:r>
              <a:rPr lang="en-US" sz="2400" dirty="0"/>
              <a:t>) in on-premises or in Office 365 Dedicated using CSOM. Solution gives you insight how to migrate reusable workflow across site collection and insight how to automate process of deploying and activating reusable workflow </a:t>
            </a:r>
            <a:r>
              <a:rPr lang="en-US" sz="2400" dirty="0" smtClean="0"/>
              <a:t>packages</a:t>
            </a:r>
            <a:endParaRPr lang="en-US" sz="2400" dirty="0"/>
          </a:p>
          <a:p>
            <a:r>
              <a:rPr lang="en-US" sz="2400" b="1" dirty="0"/>
              <a:t>New</a:t>
            </a:r>
            <a:r>
              <a:rPr lang="en-US" sz="2400" dirty="0"/>
              <a:t> sample </a:t>
            </a:r>
            <a:r>
              <a:rPr lang="en-US" sz="2400" b="1" dirty="0">
                <a:hlinkClick r:id="rId3"/>
              </a:rPr>
              <a:t>Excel.TableBindingFormatting</a:t>
            </a:r>
            <a:r>
              <a:rPr lang="en-US" sz="2400" dirty="0"/>
              <a:t> demonstrates techniques for creating a table binding, adding rows to an existing binding, applying table styles and applying cell formatting in an Excel </a:t>
            </a:r>
            <a:r>
              <a:rPr lang="en-US" sz="2400" dirty="0" smtClean="0"/>
              <a:t>Add-in</a:t>
            </a:r>
            <a:endParaRPr lang="en-US" sz="2400" dirty="0"/>
          </a:p>
          <a:p>
            <a:r>
              <a:rPr lang="en-US" sz="2400" b="1" dirty="0"/>
              <a:t>New</a:t>
            </a:r>
            <a:r>
              <a:rPr lang="en-US" sz="2400" dirty="0"/>
              <a:t> sample </a:t>
            </a:r>
            <a:r>
              <a:rPr lang="en-US" sz="2400" b="1" dirty="0">
                <a:hlinkClick r:id="rId4"/>
              </a:rPr>
              <a:t>Outlook.UpsPackageTracker </a:t>
            </a:r>
            <a:r>
              <a:rPr lang="en-US" sz="2400" dirty="0"/>
              <a:t>demonstrates how to create an Add-in for Outlook which extracts data from a mail message, retrieves data from an external service and formats the data for </a:t>
            </a:r>
            <a:r>
              <a:rPr lang="en-US" sz="2400" dirty="0" smtClean="0"/>
              <a:t>display</a:t>
            </a:r>
          </a:p>
          <a:p>
            <a:r>
              <a:rPr lang="en-US" sz="2400" b="1" dirty="0"/>
              <a:t>New</a:t>
            </a:r>
            <a:r>
              <a:rPr lang="en-US" sz="2400" dirty="0"/>
              <a:t> solution </a:t>
            </a:r>
            <a:r>
              <a:rPr lang="en-US" sz="2400" b="1" dirty="0">
                <a:hlinkClick r:id="rId5"/>
              </a:rPr>
              <a:t>Provisioning.Framework.Cloud.Async</a:t>
            </a:r>
            <a:r>
              <a:rPr lang="en-US" sz="2400" dirty="0"/>
              <a:t> shows how to build self-service site collection provisioning solution using the Office 365 Developer PnP provisioning </a:t>
            </a:r>
            <a:r>
              <a:rPr lang="en-US" sz="2400" dirty="0" smtClean="0"/>
              <a:t>engine</a:t>
            </a:r>
            <a:endParaRPr lang="en-US" sz="2400" dirty="0"/>
          </a:p>
          <a:p>
            <a:pPr marL="0" indent="0">
              <a:buNone/>
            </a:pPr>
            <a:endParaRPr lang="en-US" sz="1800" dirty="0" smtClean="0"/>
          </a:p>
        </p:txBody>
      </p:sp>
    </p:spTree>
    <p:extLst>
      <p:ext uri="{BB962C8B-B14F-4D97-AF65-F5344CB8AC3E}">
        <p14:creationId xmlns:p14="http://schemas.microsoft.com/office/powerpoint/2010/main" val="164006977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May Release - provisioning updates</a:t>
            </a:r>
            <a:endParaRPr lang="en-GB" dirty="0"/>
          </a:p>
        </p:txBody>
      </p:sp>
      <p:sp>
        <p:nvSpPr>
          <p:cNvPr id="3" name="Text Placeholder 2"/>
          <p:cNvSpPr>
            <a:spLocks noGrp="1"/>
          </p:cNvSpPr>
          <p:nvPr>
            <p:ph type="body" sz="quarter" idx="10"/>
          </p:nvPr>
        </p:nvSpPr>
        <p:spPr/>
        <p:txBody>
          <a:bodyPr/>
          <a:lstStyle/>
          <a:p>
            <a:r>
              <a:rPr lang="en-US" dirty="0" smtClean="0"/>
              <a:t>New provisioning capabilities</a:t>
            </a:r>
          </a:p>
          <a:p>
            <a:pPr lvl="1"/>
            <a:r>
              <a:rPr lang="en-US" dirty="0" smtClean="0"/>
              <a:t>Support for the </a:t>
            </a:r>
            <a:r>
              <a:rPr lang="en-US" dirty="0" smtClean="0">
                <a:hlinkClick r:id="rId2"/>
              </a:rPr>
              <a:t>community driven provisioning schema</a:t>
            </a:r>
            <a:endParaRPr lang="en-US" dirty="0" smtClean="0"/>
          </a:p>
          <a:p>
            <a:pPr lvl="1"/>
            <a:r>
              <a:rPr lang="en-US" dirty="0" smtClean="0"/>
              <a:t>Improved provider model to allow multiple versions of a formatter</a:t>
            </a:r>
          </a:p>
          <a:p>
            <a:pPr lvl="1"/>
            <a:r>
              <a:rPr lang="en-US" dirty="0" smtClean="0"/>
              <a:t>Support for adding pages + adding web parts to pages</a:t>
            </a:r>
          </a:p>
          <a:p>
            <a:pPr lvl="1"/>
            <a:r>
              <a:rPr lang="en-US" dirty="0" smtClean="0"/>
              <a:t>Support for site collection managed metadata</a:t>
            </a:r>
          </a:p>
          <a:p>
            <a:pPr lvl="1"/>
            <a:r>
              <a:rPr lang="en-US" dirty="0" err="1" smtClean="0"/>
              <a:t>DataRow</a:t>
            </a:r>
            <a:r>
              <a:rPr lang="en-US" dirty="0" smtClean="0"/>
              <a:t> support to add rows during provisioning</a:t>
            </a:r>
          </a:p>
          <a:p>
            <a:pPr lvl="1"/>
            <a:r>
              <a:rPr lang="en-US" dirty="0" smtClean="0"/>
              <a:t>Support for lookup columns</a:t>
            </a:r>
          </a:p>
          <a:p>
            <a:pPr lvl="1"/>
            <a:r>
              <a:rPr lang="en-US" dirty="0" smtClean="0"/>
              <a:t>Support for taxonomy fields</a:t>
            </a:r>
          </a:p>
          <a:p>
            <a:pPr lvl="1"/>
            <a:r>
              <a:rPr lang="en-US" dirty="0" smtClean="0"/>
              <a:t>Support for setting properties on added files</a:t>
            </a:r>
          </a:p>
          <a:p>
            <a:pPr lvl="1"/>
            <a:r>
              <a:rPr lang="en-US" dirty="0" smtClean="0"/>
              <a:t>Progress delegate to monitor progress</a:t>
            </a:r>
          </a:p>
          <a:p>
            <a:pPr lvl="1"/>
            <a:r>
              <a:rPr lang="en-US" dirty="0" smtClean="0"/>
              <a:t>Fixes for on-premises usage</a:t>
            </a:r>
          </a:p>
          <a:p>
            <a:pPr lvl="1"/>
            <a:r>
              <a:rPr lang="en-US" dirty="0" smtClean="0"/>
              <a:t>Performance improvements + smaller enhancements</a:t>
            </a:r>
          </a:p>
          <a:p>
            <a:pPr marL="0" indent="0">
              <a:buNone/>
            </a:pPr>
            <a:endParaRPr lang="en-US" sz="3200" dirty="0" smtClean="0"/>
          </a:p>
        </p:txBody>
      </p:sp>
    </p:spTree>
    <p:extLst>
      <p:ext uri="{BB962C8B-B14F-4D97-AF65-F5344CB8AC3E}">
        <p14:creationId xmlns:p14="http://schemas.microsoft.com/office/powerpoint/2010/main" val="1174113821"/>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2FYMKYENTSWQ-73-309</_dlc_DocId>
    <_dlc_DocIdUrl xmlns="cd87093e-4634-4748-b2c5-9b7dd08436d4">
      <Url>https://msft.spoppe.com/teams/case/cat/apps/GAPPS/_layouts/15/DocIdRedir.aspx?ID=2FYMKYENTSWQ-73-309</Url>
      <Description>2FYMKYENTSWQ-73-309</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AEA8A7-A694-4DB0-82AB-EF48F2E9B6F9}">
  <ds:schemaRefs>
    <ds:schemaRef ds:uri="http://schemas.microsoft.com/office/2006/documentManagement/types"/>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http://purl.org/dc/terms/"/>
    <ds:schemaRef ds:uri="b3ce0980-cfa3-4301-a185-d1685e708702"/>
    <ds:schemaRef ds:uri="cd87093e-4634-4748-b2c5-9b7dd08436d4"/>
    <ds:schemaRef ds:uri="http://www.w3.org/XML/1998/namespace"/>
    <ds:schemaRef ds:uri="http://purl.org/dc/dcmitype/"/>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7BCC35DC-5732-4D00-A5C7-D8C9E301F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2516</Words>
  <Application>Microsoft Office PowerPoint</Application>
  <PresentationFormat>Custom</PresentationFormat>
  <Paragraphs>224</Paragraphs>
  <Slides>19</Slides>
  <Notes>10</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Call – May 2015</vt:lpstr>
      <vt:lpstr>Agenda</vt:lpstr>
      <vt:lpstr>PowerPoint Presentation</vt:lpstr>
      <vt:lpstr>PnP at Ignite</vt:lpstr>
      <vt:lpstr>PnP model</vt:lpstr>
      <vt:lpstr>Statistics– Key numbers (previous month)</vt:lpstr>
      <vt:lpstr>May Release - new contributions</vt:lpstr>
      <vt:lpstr>May Release - new contributions</vt:lpstr>
      <vt:lpstr>May Release - provisioning updates</vt:lpstr>
      <vt:lpstr>May release - schema updates</vt:lpstr>
      <vt:lpstr>May release - guidance updates</vt:lpstr>
      <vt:lpstr>Thank you for your assistance!</vt:lpstr>
      <vt:lpstr>Thank you for your assistance!</vt:lpstr>
      <vt:lpstr>Roadmap – June release plan</vt:lpstr>
      <vt:lpstr>Feedback…</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2015-05-12T14:19:20Z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EnterpriseDomainTags">
    <vt:lpwstr/>
  </property>
  <property fmtid="{D5CDD505-2E9C-101B-9397-08002B2CF9AE}" pid="18" name="Partners">
    <vt:lpwstr/>
  </property>
  <property fmtid="{D5CDD505-2E9C-101B-9397-08002B2CF9AE}" pid="19" name="Segments">
    <vt:lpwstr/>
  </property>
  <property fmtid="{D5CDD505-2E9C-101B-9397-08002B2CF9AE}" pid="20" name="ActivitiesAndPrograms">
    <vt:lpwstr/>
  </property>
  <property fmtid="{D5CDD505-2E9C-101B-9397-08002B2CF9AE}" pid="21" name="WorkflowChangePath">
    <vt:lpwstr>d3765c0c-e2b5-4307-934b-d5d862e93ab3,3;d3765c0c-e2b5-4307-934b-d5d862e93ab3,3;d3765c0c-e2b5-4307-934b-d5d862e93ab3,23;d3765c0c-e2b5-4307-934b-d5d862e93ab3,28;</vt:lpwstr>
  </property>
  <property fmtid="{D5CDD505-2E9C-101B-9397-08002B2CF9AE}" pid="22" name="Groups">
    <vt:lpwstr>17863;#Office Marketing Group|a07bee86-ad38-44ef-877b-5c34e894c7ed;#19297;#Office Technical Product Marketing|16ddb889-3b91-489d-80f8-c96b7caf7099</vt:lpwstr>
  </property>
  <property fmtid="{D5CDD505-2E9C-101B-9397-08002B2CF9AE}" pid="23" name="Topics">
    <vt:lpwstr/>
  </property>
  <property fmtid="{D5CDD505-2E9C-101B-9397-08002B2CF9AE}" pid="24" name="EnterpriseDomainTagsTaxHTField0">
    <vt:lpwstr/>
  </property>
  <property fmtid="{D5CDD505-2E9C-101B-9397-08002B2CF9AE}" pid="25" name="messageframeworktype">
    <vt:lpwstr>18995;#Office Unmanaged Hub|1e1bb7f5-58a5-4fa2-8263-f1d695d0726e;#18996;#Office Futures|b2b85a55-3707-41f7-bddc-6744ccb5e51c</vt:lpwstr>
  </property>
  <property fmtid="{D5CDD505-2E9C-101B-9397-08002B2CF9AE}" pid="26" name="LastUpdatedByBatchTagging">
    <vt:bool>false</vt:bool>
  </property>
  <property fmtid="{D5CDD505-2E9C-101B-9397-08002B2CF9AE}" pid="27" name="Language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10254;#enterprise|7be59b63-9a97-4305-8844-189a14408896</vt:lpwstr>
  </property>
  <property fmtid="{D5CDD505-2E9C-101B-9397-08002B2CF9AE}" pid="31" name="DocVizPreviewMetadata_Count">
    <vt:i4>21</vt:i4>
  </property>
  <property fmtid="{D5CDD505-2E9C-101B-9397-08002B2CF9AE}" pid="32" name="DocVizPreviewMetadata_0">
    <vt:lpwstr>300x168x1</vt:lpwstr>
  </property>
  <property fmtid="{D5CDD505-2E9C-101B-9397-08002B2CF9AE}" pid="33" name="_dlc_DocIdItemGuid">
    <vt:lpwstr>7aee23d1-7cbc-439a-a734-a0c874ffc41d</vt:lpwstr>
  </property>
</Properties>
</file>